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1.xml" ContentType="application/vnd.openxmlformats-officedocument.presentationml.comments+xml"/>
  <Override PartName="/ppt/notesSlides/notesSlide16.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4.xml" ContentType="application/vnd.openxmlformats-officedocument.presentationml.comments+xml"/>
  <Override PartName="/ppt/notesSlides/notesSlide19.xml" ContentType="application/vnd.openxmlformats-officedocument.presentationml.notesSlide+xml"/>
  <Override PartName="/ppt/comments/comment15.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6.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handoutMasterIdLst>
    <p:handoutMasterId r:id="rId54"/>
  </p:handoutMasterIdLst>
  <p:sldIdLst>
    <p:sldId id="2472" r:id="rId5"/>
    <p:sldId id="2471" r:id="rId6"/>
    <p:sldId id="2535" r:id="rId7"/>
    <p:sldId id="2484" r:id="rId8"/>
    <p:sldId id="2485" r:id="rId9"/>
    <p:sldId id="2470" r:id="rId10"/>
    <p:sldId id="2469" r:id="rId11"/>
    <p:sldId id="2536" r:id="rId12"/>
    <p:sldId id="2534" r:id="rId13"/>
    <p:sldId id="2541" r:id="rId14"/>
    <p:sldId id="2483" r:id="rId15"/>
    <p:sldId id="2482" r:id="rId16"/>
    <p:sldId id="2486" r:id="rId17"/>
    <p:sldId id="2527" r:id="rId18"/>
    <p:sldId id="2514" r:id="rId19"/>
    <p:sldId id="2503" r:id="rId20"/>
    <p:sldId id="2506" r:id="rId21"/>
    <p:sldId id="2504" r:id="rId22"/>
    <p:sldId id="2508" r:id="rId23"/>
    <p:sldId id="2509" r:id="rId24"/>
    <p:sldId id="2511" r:id="rId25"/>
    <p:sldId id="2510" r:id="rId26"/>
    <p:sldId id="2513" r:id="rId27"/>
    <p:sldId id="2528" r:id="rId28"/>
    <p:sldId id="2519" r:id="rId29"/>
    <p:sldId id="2521" r:id="rId30"/>
    <p:sldId id="2522" r:id="rId31"/>
    <p:sldId id="2520" r:id="rId32"/>
    <p:sldId id="2529" r:id="rId33"/>
    <p:sldId id="2537" r:id="rId34"/>
    <p:sldId id="2488" r:id="rId35"/>
    <p:sldId id="2539" r:id="rId36"/>
    <p:sldId id="2540" r:id="rId37"/>
    <p:sldId id="2489" r:id="rId38"/>
    <p:sldId id="2531" r:id="rId39"/>
    <p:sldId id="2530" r:id="rId40"/>
    <p:sldId id="2533" r:id="rId41"/>
    <p:sldId id="2532" r:id="rId42"/>
    <p:sldId id="2538" r:id="rId43"/>
    <p:sldId id="2496" r:id="rId44"/>
    <p:sldId id="2498" r:id="rId45"/>
    <p:sldId id="2499" r:id="rId46"/>
    <p:sldId id="2500" r:id="rId47"/>
    <p:sldId id="2501" r:id="rId48"/>
    <p:sldId id="2525" r:id="rId49"/>
    <p:sldId id="2490" r:id="rId50"/>
    <p:sldId id="2436" r:id="rId51"/>
    <p:sldId id="254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nn Erik Dodgson" initials="FD" lastIdx="33" clrIdx="0">
    <p:extLst>
      <p:ext uri="{19B8F6BF-5375-455C-9EA6-DF929625EA0E}">
        <p15:presenceInfo xmlns:p15="http://schemas.microsoft.com/office/powerpoint/2012/main" userId="S::fedodgso@uwaterloo.ca::049c8a33-a108-4d94-8ad6-9443cc9979e4" providerId="AD"/>
      </p:ext>
    </p:extLst>
  </p:cmAuthor>
  <p:cmAuthor id="2" name="Hin Pok Cyrus Fung" initials="HF" lastIdx="37" clrIdx="1">
    <p:extLst>
      <p:ext uri="{19B8F6BF-5375-455C-9EA6-DF929625EA0E}">
        <p15:presenceInfo xmlns:p15="http://schemas.microsoft.com/office/powerpoint/2012/main" userId="S::hpcfung@uwaterloo.ca::813d5126-0d2b-4b19-9962-0a8f31da3ad5" providerId="AD"/>
      </p:ext>
    </p:extLst>
  </p:cmAuthor>
  <p:cmAuthor id="3" name="Tristan Sohrab Fraser" initials="TF" lastIdx="1" clrIdx="2">
    <p:extLst>
      <p:ext uri="{19B8F6BF-5375-455C-9EA6-DF929625EA0E}">
        <p15:presenceInfo xmlns:p15="http://schemas.microsoft.com/office/powerpoint/2012/main" userId="S::tsfraser@uwaterloo.ca::7df62d70-975e-4dc2-81e7-cacc0d46e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B6474-C398-4328-BECE-46C6DB3EC23E}" v="23" dt="2021-11-01T19:43:12.543"/>
    <p1510:client id="{193B64B2-6309-CF06-EB71-4A26FE4B2C24}" v="11" dt="2021-10-31T20:46:30.069"/>
    <p1510:client id="{38174EF8-6046-34F7-8408-5C670413B29A}" v="4" dt="2021-10-31T19:38:38.348"/>
    <p1510:client id="{7EBD904E-44C1-6C07-EF00-03730922E45E}" v="1001" dt="2021-11-01T16:06:09.770"/>
    <p1510:client id="{9490757D-4C17-DCC8-2A25-F8E261BF28F7}" v="1" dt="2021-10-31T18:15:00.958"/>
    <p1510:client id="{97C43379-3386-35C1-D790-5D2CAF5E3B96}" v="113" dt="2021-11-01T16:11:05.287"/>
    <p1510:client id="{9B180A1A-C2B3-BD13-05A6-AD22046EDA59}" v="294" dt="2021-10-31T19:29:39.201"/>
    <p1510:client id="{B285030E-4ED4-ACEC-D877-4D493A05A14C}" v="1066" dt="2021-11-01T00:45:39.895"/>
    <p1510:client id="{CA7E1255-6929-7A43-6C5B-12B10CB8C673}" v="423" dt="2021-10-31T21:39:13.148"/>
    <p1510:client id="{D3E5CD57-6D74-ECA6-520F-CEAF9A65F52F}" v="10" dt="2021-11-01T16:50:17.396"/>
    <p1510:client id="{E48997A2-C687-EA46-A154-413224B2C4B3}" v="214" dt="2021-10-31T20:03:45.437"/>
    <p1510:client id="{F229E87C-3183-9A4B-A71C-F3E92E33DB25}" v="246" dt="2021-10-31T19:39:55.281"/>
    <p1510:client id="{F558608E-C99B-2BB6-8DE3-F859EEB842C1}" v="50" dt="2021-10-31T18:25:38.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2"/>
        <p:guide pos="3840"/>
        <p:guide orient="horz" pos="14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7T07:16:29.592" idx="5">
    <p:pos x="10" y="10"/>
    <p:text>I think he mentioned in the brief that the citation for the paper should be on one of the first slides.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10-27T12:02:20.856" idx="5">
    <p:pos x="7493" y="933"/>
    <p:text>the paper doesn't mention the value for alpha?
</p:text>
    <p:extLst>
      <p:ext uri="{C676402C-5697-4E1C-873F-D02D1690AC5C}">
        <p15:threadingInfo xmlns:p15="http://schemas.microsoft.com/office/powerpoint/2012/main" timeZoneBias="420"/>
      </p:ext>
    </p:extLst>
  </p:cm>
  <p:cm authorId="1" dt="2021-10-27T12:10:48.645" idx="11">
    <p:pos x="7493" y="1029"/>
    <p:text>We might be able to ask what their optimal value was.
</p:text>
    <p:extLst>
      <p:ext uri="{C676402C-5697-4E1C-873F-D02D1690AC5C}">
        <p15:threadingInfo xmlns:p15="http://schemas.microsoft.com/office/powerpoint/2012/main" timeZoneBias="420">
          <p15:parentCm authorId="2" idx="5"/>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10-27T17:21:57.195" idx="18">
    <p:pos x="7040" y="2008"/>
    <p:text>I'm not sure why gamma has to be optimized. I feel like it plays the same role as the standard deviation here. 
Is it like saying, sure if the standard deviation is very large, then it is likely that we can fit the data. But it is unlikely that the standard deviation is that large to begin with.
</p:text>
    <p:extLst>
      <p:ext uri="{C676402C-5697-4E1C-873F-D02D1690AC5C}">
        <p15:threadingInfo xmlns:p15="http://schemas.microsoft.com/office/powerpoint/2012/main" timeZoneBias="420"/>
      </p:ext>
    </p:extLst>
  </p:cm>
  <p:cm authorId="1" dt="2021-10-27T17:51:29.877" idx="16">
    <p:pos x="7040" y="2104"/>
    <p:text>Yeah that's a bit unclear. But it does need to be optimized in the sense that they need to find the value that best fits the distribution of their data. Confusing why it is included in the back-propagation though.
</p:text>
    <p:extLst>
      <p:ext uri="{C676402C-5697-4E1C-873F-D02D1690AC5C}">
        <p15:threadingInfo xmlns:p15="http://schemas.microsoft.com/office/powerpoint/2012/main" timeZoneBias="420">
          <p15:parentCm authorId="2" idx="18"/>
        </p15:threadingInfo>
      </p:ext>
    </p:extLst>
  </p:cm>
  <p:cm authorId="2" dt="2021-10-27T18:07:20.357" idx="22">
    <p:pos x="7040" y="2200"/>
    <p:text>I mean if you say the standard deviation goes to infinity, then the loss function goes to 0 regardless of how bad the fit looks like lol
Here they have a ln gamma term tho, so a large gamma is penalized
</p:text>
    <p:extLst>
      <p:ext uri="{C676402C-5697-4E1C-873F-D02D1690AC5C}">
        <p15:threadingInfo xmlns:p15="http://schemas.microsoft.com/office/powerpoint/2012/main" timeZoneBias="420">
          <p15:parentCm authorId="2" idx="18"/>
        </p15:threadingInfo>
      </p:ext>
    </p:extLst>
  </p:cm>
  <p:cm authorId="2" dt="2021-10-27T17:22:35.274" idx="19">
    <p:pos x="7136" y="2104"/>
    <p:text>By the way the full loss function is somewhat complicated and I am not sure if it is necessary lol
</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10-31T17:26:52.990" idx="32">
    <p:pos x="7242" y="501"/>
    <p:text>Added a new slide about the performance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10-27T17:50:58.219" idx="33">
    <p:pos x="10" y="10"/>
    <p:text>We should explain what GBT is?
</p:text>
    <p:extLst>
      <p:ext uri="{C676402C-5697-4E1C-873F-D02D1690AC5C}">
        <p15:threadingInfo xmlns:p15="http://schemas.microsoft.com/office/powerpoint/2012/main" timeZoneBias="420"/>
      </p:ext>
    </p:extLst>
  </p:cm>
  <p:cm authorId="1" dt="2021-10-27T17:52:49.753" idx="27">
    <p:pos x="10" y="106"/>
    <p:text>We can in a couple sentences, but really the audience just needs to know that it is a traditional ML technique.
</p:text>
    <p:extLst>
      <p:ext uri="{C676402C-5697-4E1C-873F-D02D1690AC5C}">
        <p15:threadingInfo xmlns:p15="http://schemas.microsoft.com/office/powerpoint/2012/main" timeZoneBias="420">
          <p15:parentCm authorId="2" idx="33"/>
        </p15:threadingInfo>
      </p:ext>
    </p:extLst>
  </p:cm>
  <p:cm authorId="2" dt="2021-10-27T18:15:10.301" idx="34">
    <p:pos x="10" y="202"/>
    <p:text>I rmb there was a presentation that showed a chart of some kind of decision tree
</p:text>
    <p:extLst>
      <p:ext uri="{C676402C-5697-4E1C-873F-D02D1690AC5C}">
        <p15:threadingInfo xmlns:p15="http://schemas.microsoft.com/office/powerpoint/2012/main" timeZoneBias="420">
          <p15:parentCm authorId="2" idx="33"/>
        </p15:threadingInfo>
      </p:ext>
    </p:extLst>
  </p:cm>
  <p:cm authorId="1" dt="2021-10-27T18:58:56.678" idx="28">
    <p:pos x="10" y="298"/>
    <p:text>Yea one of the ones today. I think most people in the class would be familiar with decision trees/random forest.
</p:text>
    <p:extLst>
      <p:ext uri="{C676402C-5697-4E1C-873F-D02D1690AC5C}">
        <p15:threadingInfo xmlns:p15="http://schemas.microsoft.com/office/powerpoint/2012/main" timeZoneBias="420">
          <p15:parentCm authorId="2" idx="33"/>
        </p15:threadingInfo>
      </p:ext>
    </p:extLst>
  </p:cm>
  <p:cm authorId="2" dt="2021-10-31T17:41:24.158" idx="35">
    <p:pos x="6222" y="2525"/>
    <p:text>Is it risky to mention the K-L divergence here?
</p:text>
    <p:extLst>
      <p:ext uri="{C676402C-5697-4E1C-873F-D02D1690AC5C}">
        <p15:threadingInfo xmlns:p15="http://schemas.microsoft.com/office/powerpoint/2012/main" timeZoneBias="420"/>
      </p:ext>
    </p:extLst>
  </p:cm>
  <p:cm authorId="1" dt="2021-11-01T08:05:00.581" idx="29">
    <p:pos x="6222" y="2621"/>
    <p:text>I don't think it's necessary, but we can be prepared to talk about it if someone asks how they quantified the difference in predictions between the 2 models.</p:text>
    <p:extLst>
      <p:ext uri="{C676402C-5697-4E1C-873F-D02D1690AC5C}">
        <p15:threadingInfo xmlns:p15="http://schemas.microsoft.com/office/powerpoint/2012/main" timeZoneBias="240">
          <p15:parentCm authorId="2" idx="35"/>
        </p15:threadingInfo>
      </p:ext>
    </p:extLst>
  </p:cm>
  <p:cm authorId="2" dt="2021-11-01T08:41:33.689" idx="37">
    <p:pos x="6222" y="2717"/>
    <p:text>Yeah Poyah might ask us how it works. I only know that it is an integral
</p:text>
    <p:extLst>
      <p:ext uri="{C676402C-5697-4E1C-873F-D02D1690AC5C}">
        <p15:threadingInfo xmlns:p15="http://schemas.microsoft.com/office/powerpoint/2012/main" timeZoneBias="420">
          <p15:parentCm authorId="2" idx="35"/>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10-31T11:27:12.239" idx="26">
    <p:pos x="10" y="10"/>
    <p:text>The peak for the spherically avg data is slighly lower? Does that mean it has worse performance?
Might not be statistically significant tho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27T18:08:38.917" idx="18">
    <p:pos x="10" y="10"/>
    <p:text>Was it not the previous work using GBT that showed that adding tidal shear information does not improve the model performance?
</p:text>
    <p:extLst>
      <p:ext uri="{C676402C-5697-4E1C-873F-D02D1690AC5C}">
        <p15:threadingInfo xmlns:p15="http://schemas.microsoft.com/office/powerpoint/2012/main" timeZoneBias="420"/>
      </p:ext>
    </p:extLst>
  </p:cm>
  <p:cm authorId="2" dt="2021-10-31T17:18:47.031" idx="29">
    <p:pos x="5582" y="2411"/>
    <p:text>Deleted the line about the mass scale tested in this study
</p:text>
    <p:extLst>
      <p:ext uri="{C676402C-5697-4E1C-873F-D02D1690AC5C}">
        <p15:threadingInfo xmlns:p15="http://schemas.microsoft.com/office/powerpoint/2012/main" timeZoneBias="4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10-28T18:53:30.579" idx="22">
    <p:pos x="10" y="10"/>
    <p:text>Francois, is this accurate regarding what you have?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0-27T16:26:04.244" idx="17">
    <p:pos x="3710" y="2912"/>
    <p:text>Should we mention the algorithm they use to identify dark matter halos?
</p:text>
    <p:extLst>
      <p:ext uri="{C676402C-5697-4E1C-873F-D02D1690AC5C}">
        <p15:threadingInfo xmlns:p15="http://schemas.microsoft.com/office/powerpoint/2012/main" timeZoneBias="420"/>
      </p:ext>
    </p:extLst>
  </p:cm>
  <p:cm authorId="3" dt="2021-10-31T12:15:47.411" idx="1">
    <p:pos x="3710" y="3008"/>
    <p:text>I can mention it, but I don't see what would be gained from that.
</p:text>
    <p:extLst>
      <p:ext uri="{C676402C-5697-4E1C-873F-D02D1690AC5C}">
        <p15:threadingInfo xmlns:p15="http://schemas.microsoft.com/office/powerpoint/2012/main" timeZoneBias="420">
          <p15:parentCm authorId="2" idx="1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0-31T16:48:40.429" idx="28">
    <p:pos x="6560" y="1644"/>
    <p:text>Added a line about GBT here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24T11:31:09.152" idx="2">
    <p:pos x="4808" y="2448"/>
    <p:text>Schematic view of architechture: input -&gt; model -&gt; output
</p:text>
    <p:extLst>
      <p:ext uri="{C676402C-5697-4E1C-873F-D02D1690AC5C}">
        <p15:threadingInfo xmlns:p15="http://schemas.microsoft.com/office/powerpoint/2012/main" timeZoneBias="420"/>
      </p:ext>
    </p:extLst>
  </p:cm>
  <p:cm authorId="1" dt="2021-10-24T11:52:22.862" idx="3">
    <p:pos x="4808" y="2544"/>
    <p:text>Sorry that it's kinda janky
</p:text>
    <p:extLst>
      <p:ext uri="{C676402C-5697-4E1C-873F-D02D1690AC5C}">
        <p15:threadingInfo xmlns:p15="http://schemas.microsoft.com/office/powerpoint/2012/main" timeZoneBias="420">
          <p15:parentCm authorId="1" idx="2"/>
        </p15:threadingInfo>
      </p:ext>
    </p:extLst>
  </p:cm>
  <p:cm authorId="1" dt="2021-10-27T11:45:37.184" idx="6">
    <p:pos x="4808" y="2640"/>
    <p:text>Swapped it for one of their diagrams.
</p:text>
    <p:extLst>
      <p:ext uri="{C676402C-5697-4E1C-873F-D02D1690AC5C}">
        <p15:threadingInfo xmlns:p15="http://schemas.microsoft.com/office/powerpoint/2012/main" timeZoneBias="420">
          <p15:parentCm authorId="1" idx="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0-27T18:25:25.543" idx="25">
    <p:pos x="6562" y="3531"/>
    <p:text>I guess CNN is not only for 2D/3D data lol
u can use it for 1D, time series
or higher dim arrays
</p:text>
    <p:extLst>
      <p:ext uri="{C676402C-5697-4E1C-873F-D02D1690AC5C}">
        <p15:threadingInfo xmlns:p15="http://schemas.microsoft.com/office/powerpoint/2012/main" timeZoneBias="420"/>
      </p:ext>
    </p:extLst>
  </p:cm>
  <p:cm authorId="1" dt="2021-10-27T19:14:25.061" idx="21">
    <p:pos x="6562" y="3627"/>
    <p:text>That's true. I just meant it's more suited to 3D data than other architectures. (e.g. fully-connected NN) 
</p:text>
    <p:extLst>
      <p:ext uri="{C676402C-5697-4E1C-873F-D02D1690AC5C}">
        <p15:threadingInfo xmlns:p15="http://schemas.microsoft.com/office/powerpoint/2012/main" timeZoneBias="420">
          <p15:parentCm authorId="2" idx="25"/>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0-27T11:14:48.185" idx="14">
    <p:pos x="7680" y="0"/>
    <p:text>From the paper, "All convolutional
layers (but the first one) are followed by max-pooling layers"
&gt;so there should be one more max-pool after the last conv layer?
</p:text>
    <p:extLst>
      <p:ext uri="{C676402C-5697-4E1C-873F-D02D1690AC5C}">
        <p15:threadingInfo xmlns:p15="http://schemas.microsoft.com/office/powerpoint/2012/main" timeZoneBias="420"/>
      </p:ext>
    </p:extLst>
  </p:cm>
  <p:cm authorId="1" dt="2021-10-27T12:00:27.135" idx="12">
    <p:pos x="7680" y="96"/>
    <p:text>Yeah they also show only 2 dense layers instead of 3. I don't think it's an exact schematic.
</p:text>
    <p:extLst>
      <p:ext uri="{C676402C-5697-4E1C-873F-D02D1690AC5C}">
        <p15:threadingInfo xmlns:p15="http://schemas.microsoft.com/office/powerpoint/2012/main" timeZoneBias="420">
          <p15:parentCm authorId="2" idx="14"/>
        </p15:threadingInfo>
      </p:ext>
    </p:extLst>
  </p:cm>
  <p:cm authorId="2" dt="2021-10-27T12:04:25.515" idx="15">
    <p:pos x="7680" y="192"/>
    <p:text>by dense layer u mean the fully connected layers?
</p:text>
    <p:extLst>
      <p:ext uri="{C676402C-5697-4E1C-873F-D02D1690AC5C}">
        <p15:threadingInfo xmlns:p15="http://schemas.microsoft.com/office/powerpoint/2012/main" timeZoneBias="420">
          <p15:parentCm authorId="2" idx="14"/>
        </p15:threadingInfo>
      </p:ext>
    </p:extLst>
  </p:cm>
  <p:cm authorId="1" dt="2021-10-27T12:06:51.485" idx="13">
    <p:pos x="7680" y="288"/>
    <p:text>Yes
</p:text>
    <p:extLst>
      <p:ext uri="{C676402C-5697-4E1C-873F-D02D1690AC5C}">
        <p15:threadingInfo xmlns:p15="http://schemas.microsoft.com/office/powerpoint/2012/main" timeZoneBias="420">
          <p15:parentCm authorId="2" idx="14"/>
        </p15:threadingInfo>
      </p:ext>
    </p:extLst>
  </p:cm>
  <p:cm authorId="2" dt="2021-10-27T15:57:11.440" idx="16">
    <p:pos x="7680" y="384"/>
    <p:text>actually it is correct, because the last layer is just a single neuron = the output
</p:text>
    <p:extLst>
      <p:ext uri="{C676402C-5697-4E1C-873F-D02D1690AC5C}">
        <p15:threadingInfo xmlns:p15="http://schemas.microsoft.com/office/powerpoint/2012/main" timeZoneBias="420">
          <p15:parentCm authorId="2" idx="14"/>
        </p15:threadingInfo>
      </p:ext>
    </p:extLst>
  </p:cm>
  <p:cm authorId="1" dt="2021-10-27T17:45:44.156" idx="14">
    <p:pos x="7680" y="480"/>
    <p:text>Oh right
</p:text>
    <p:extLst>
      <p:ext uri="{C676402C-5697-4E1C-873F-D02D1690AC5C}">
        <p15:threadingInfo xmlns:p15="http://schemas.microsoft.com/office/powerpoint/2012/main" timeZoneBias="420">
          <p15:parentCm authorId="2" idx="14"/>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10-31T16:36:34.483" idx="27">
    <p:pos x="3595" y="3160"/>
    <p:text>idk how to change the spacing between letters for this line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10-27T11:33:54.485" idx="4">
    <p:pos x="5424" y="1340"/>
    <p:text>Do we need to list the sources for our pictures?
</p:text>
    <p:extLst>
      <p:ext uri="{C676402C-5697-4E1C-873F-D02D1690AC5C}">
        <p15:threadingInfo xmlns:p15="http://schemas.microsoft.com/office/powerpoint/2012/main" timeZoneBias="420"/>
      </p:ext>
    </p:extLst>
  </p:cm>
  <p:cm authorId="1" dt="2021-10-27T11:59:12.587" idx="7">
    <p:pos x="5424" y="1436"/>
    <p:text>It's good practice. I am trying to list the source for all except stock images.
</p:text>
    <p:extLst>
      <p:ext uri="{C676402C-5697-4E1C-873F-D02D1690AC5C}">
        <p15:threadingInfo xmlns:p15="http://schemas.microsoft.com/office/powerpoint/2012/main" timeZoneBias="420">
          <p15:parentCm authorId="2" idx="4"/>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10-27T17:50:02.468" idx="20">
    <p:pos x="7404" y="1164"/>
    <p:text>I thought it might be better to talk about the things the authors tried but did not implement in the end, after introducing the architecture, so as not to confuse the audience.
I don't think we will spend much time on this anyway (10-20 secs?)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6/26/2022</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Citation for </a:t>
            </a:r>
            <a:r>
              <a:rPr lang="en-CA" err="1"/>
              <a:t>arXiv</a:t>
            </a:r>
            <a:r>
              <a:rPr lang="en-CA"/>
              <a:t> version. No journal version available on google scholar. (https://www.osti.gov/biblio/1765967?fbclid=IwAR3amU4svffFHh1hn6q9tlF8L8BGm1vUXT0nQvw_SAQvbVmFRLkD9LRzIdA) "Journal: TBD"</a:t>
            </a:r>
          </a:p>
          <a:p>
            <a:r>
              <a:rPr lang="en-CA">
                <a:cs typeface="Calibri"/>
              </a:rPr>
              <a:t>Last updated October 25!</a:t>
            </a:r>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a:p>
        </p:txBody>
      </p:sp>
    </p:spTree>
    <p:extLst>
      <p:ext uri="{BB962C8B-B14F-4D97-AF65-F5344CB8AC3E}">
        <p14:creationId xmlns:p14="http://schemas.microsoft.com/office/powerpoint/2010/main" val="975749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a:p>
        </p:txBody>
      </p:sp>
    </p:spTree>
    <p:extLst>
      <p:ext uri="{BB962C8B-B14F-4D97-AF65-F5344CB8AC3E}">
        <p14:creationId xmlns:p14="http://schemas.microsoft.com/office/powerpoint/2010/main" val="212846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a:p>
        </p:txBody>
      </p:sp>
    </p:spTree>
    <p:extLst>
      <p:ext uri="{BB962C8B-B14F-4D97-AF65-F5344CB8AC3E}">
        <p14:creationId xmlns:p14="http://schemas.microsoft.com/office/powerpoint/2010/main" val="107168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a:p>
        </p:txBody>
      </p:sp>
    </p:spTree>
    <p:extLst>
      <p:ext uri="{BB962C8B-B14F-4D97-AF65-F5344CB8AC3E}">
        <p14:creationId xmlns:p14="http://schemas.microsoft.com/office/powerpoint/2010/main" val="3435566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a:p>
        </p:txBody>
      </p:sp>
    </p:spTree>
    <p:extLst>
      <p:ext uri="{BB962C8B-B14F-4D97-AF65-F5344CB8AC3E}">
        <p14:creationId xmlns:p14="http://schemas.microsoft.com/office/powerpoint/2010/main" val="1195329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a:p>
        </p:txBody>
      </p:sp>
    </p:spTree>
    <p:extLst>
      <p:ext uri="{BB962C8B-B14F-4D97-AF65-F5344CB8AC3E}">
        <p14:creationId xmlns:p14="http://schemas.microsoft.com/office/powerpoint/2010/main" val="3270038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a:p>
        </p:txBody>
      </p:sp>
    </p:spTree>
    <p:extLst>
      <p:ext uri="{BB962C8B-B14F-4D97-AF65-F5344CB8AC3E}">
        <p14:creationId xmlns:p14="http://schemas.microsoft.com/office/powerpoint/2010/main" val="1703472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a:p>
        </p:txBody>
      </p:sp>
    </p:spTree>
    <p:extLst>
      <p:ext uri="{BB962C8B-B14F-4D97-AF65-F5344CB8AC3E}">
        <p14:creationId xmlns:p14="http://schemas.microsoft.com/office/powerpoint/2010/main" val="428786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Unsurprising, given the similar performance to GBT</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a:p>
        </p:txBody>
      </p:sp>
    </p:spTree>
    <p:extLst>
      <p:ext uri="{BB962C8B-B14F-4D97-AF65-F5344CB8AC3E}">
        <p14:creationId xmlns:p14="http://schemas.microsoft.com/office/powerpoint/2010/main" val="326214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Unsurprising, given the similar performance to GBT</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a:p>
        </p:txBody>
      </p:sp>
    </p:spTree>
    <p:extLst>
      <p:ext uri="{BB962C8B-B14F-4D97-AF65-F5344CB8AC3E}">
        <p14:creationId xmlns:p14="http://schemas.microsoft.com/office/powerpoint/2010/main" val="160416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a:p>
        </p:txBody>
      </p:sp>
    </p:spTree>
    <p:extLst>
      <p:ext uri="{BB962C8B-B14F-4D97-AF65-F5344CB8AC3E}">
        <p14:creationId xmlns:p14="http://schemas.microsoft.com/office/powerpoint/2010/main" val="267582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Unsurprising, given the similar performance to GBT</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a:p>
        </p:txBody>
      </p:sp>
    </p:spTree>
    <p:extLst>
      <p:ext uri="{BB962C8B-B14F-4D97-AF65-F5344CB8AC3E}">
        <p14:creationId xmlns:p14="http://schemas.microsoft.com/office/powerpoint/2010/main" val="705993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Unsurprising, given the similar performance to GBT</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a:p>
        </p:txBody>
      </p:sp>
    </p:spTree>
    <p:extLst>
      <p:ext uri="{BB962C8B-B14F-4D97-AF65-F5344CB8AC3E}">
        <p14:creationId xmlns:p14="http://schemas.microsoft.com/office/powerpoint/2010/main" val="897769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For predictions at z = 0</a:t>
            </a:r>
          </a:p>
          <a:p>
            <a:endParaRPr lang="en-CA">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a:p>
        </p:txBody>
      </p:sp>
    </p:spTree>
    <p:extLst>
      <p:ext uri="{BB962C8B-B14F-4D97-AF65-F5344CB8AC3E}">
        <p14:creationId xmlns:p14="http://schemas.microsoft.com/office/powerpoint/2010/main" val="185006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Code available on GitHub</a:t>
            </a:r>
          </a:p>
          <a:p>
            <a:r>
              <a:rPr lang="en-US">
                <a:cs typeface="Calibri"/>
              </a:rPr>
              <a:t>Will need to convert from </a:t>
            </a:r>
            <a:r>
              <a:rPr lang="en-US" err="1">
                <a:cs typeface="Calibri"/>
              </a:rPr>
              <a:t>tf</a:t>
            </a:r>
            <a:r>
              <a:rPr lang="en-US">
                <a:cs typeface="Calibri"/>
              </a:rPr>
              <a:t> to </a:t>
            </a:r>
            <a:r>
              <a:rPr lang="en-US" err="1">
                <a:cs typeface="Calibri"/>
              </a:rPr>
              <a:t>pt</a:t>
            </a:r>
            <a:endParaRPr lang="en-US">
              <a:cs typeface="Calibri"/>
            </a:endParaRPr>
          </a:p>
          <a:p>
            <a:r>
              <a:rPr lang="en-US">
                <a:cs typeface="Calibri"/>
              </a:rPr>
              <a:t>Data hosted on google cloud (obtained from lead Author)</a:t>
            </a:r>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a:p>
        </p:txBody>
      </p:sp>
    </p:spTree>
    <p:extLst>
      <p:ext uri="{BB962C8B-B14F-4D97-AF65-F5344CB8AC3E}">
        <p14:creationId xmlns:p14="http://schemas.microsoft.com/office/powerpoint/2010/main" val="18145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Focus on predictive result rather than effect of including/removing anisotropies from inputs.</a:t>
            </a:r>
          </a:p>
          <a:p>
            <a:r>
              <a:rPr lang="en-US">
                <a:cs typeface="Calibri"/>
              </a:rPr>
              <a:t>Will make use of their data, hyperparameter values to allow more time for </a:t>
            </a:r>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a:p>
        </p:txBody>
      </p:sp>
    </p:spTree>
    <p:extLst>
      <p:ext uri="{BB962C8B-B14F-4D97-AF65-F5344CB8AC3E}">
        <p14:creationId xmlns:p14="http://schemas.microsoft.com/office/powerpoint/2010/main" val="3129837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a:p>
        </p:txBody>
      </p:sp>
    </p:spTree>
    <p:extLst>
      <p:ext uri="{BB962C8B-B14F-4D97-AF65-F5344CB8AC3E}">
        <p14:creationId xmlns:p14="http://schemas.microsoft.com/office/powerpoint/2010/main" val="397161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a:p>
        </p:txBody>
      </p:sp>
    </p:spTree>
    <p:extLst>
      <p:ext uri="{BB962C8B-B14F-4D97-AF65-F5344CB8AC3E}">
        <p14:creationId xmlns:p14="http://schemas.microsoft.com/office/powerpoint/2010/main" val="841951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a:p>
        </p:txBody>
      </p:sp>
    </p:spTree>
    <p:extLst>
      <p:ext uri="{BB962C8B-B14F-4D97-AF65-F5344CB8AC3E}">
        <p14:creationId xmlns:p14="http://schemas.microsoft.com/office/powerpoint/2010/main" val="4119043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a:p>
        </p:txBody>
      </p:sp>
    </p:spTree>
    <p:extLst>
      <p:ext uri="{BB962C8B-B14F-4D97-AF65-F5344CB8AC3E}">
        <p14:creationId xmlns:p14="http://schemas.microsoft.com/office/powerpoint/2010/main" val="388404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a:p>
        </p:txBody>
      </p:sp>
    </p:spTree>
    <p:extLst>
      <p:ext uri="{BB962C8B-B14F-4D97-AF65-F5344CB8AC3E}">
        <p14:creationId xmlns:p14="http://schemas.microsoft.com/office/powerpoint/2010/main" val="122519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Unsurprising, given the similar performance to GBT</a:t>
            </a:r>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a:p>
        </p:txBody>
      </p:sp>
    </p:spTree>
    <p:extLst>
      <p:ext uri="{BB962C8B-B14F-4D97-AF65-F5344CB8AC3E}">
        <p14:creationId xmlns:p14="http://schemas.microsoft.com/office/powerpoint/2010/main" val="327928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a given simulation particle. Input is sub-volume centered on particle's initial location</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a:p>
        </p:txBody>
      </p:sp>
    </p:spTree>
    <p:extLst>
      <p:ext uri="{BB962C8B-B14F-4D97-AF65-F5344CB8AC3E}">
        <p14:creationId xmlns:p14="http://schemas.microsoft.com/office/powerpoint/2010/main" val="111720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a:p>
        </p:txBody>
      </p:sp>
    </p:spTree>
    <p:extLst>
      <p:ext uri="{BB962C8B-B14F-4D97-AF65-F5344CB8AC3E}">
        <p14:creationId xmlns:p14="http://schemas.microsoft.com/office/powerpoint/2010/main" val="406409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a:p>
        </p:txBody>
      </p:sp>
    </p:spTree>
    <p:extLst>
      <p:ext uri="{BB962C8B-B14F-4D97-AF65-F5344CB8AC3E}">
        <p14:creationId xmlns:p14="http://schemas.microsoft.com/office/powerpoint/2010/main" val="60723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a:p>
        </p:txBody>
      </p:sp>
    </p:spTree>
    <p:extLst>
      <p:ext uri="{BB962C8B-B14F-4D97-AF65-F5344CB8AC3E}">
        <p14:creationId xmlns:p14="http://schemas.microsoft.com/office/powerpoint/2010/main" val="112043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a:p>
        </p:txBody>
      </p:sp>
    </p:spTree>
    <p:extLst>
      <p:ext uri="{BB962C8B-B14F-4D97-AF65-F5344CB8AC3E}">
        <p14:creationId xmlns:p14="http://schemas.microsoft.com/office/powerpoint/2010/main" val="56412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what they ended up with</a:t>
            </a:r>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a:p>
        </p:txBody>
      </p:sp>
    </p:spTree>
    <p:extLst>
      <p:ext uri="{BB962C8B-B14F-4D97-AF65-F5344CB8AC3E}">
        <p14:creationId xmlns:p14="http://schemas.microsoft.com/office/powerpoint/2010/main" val="2139639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github.com/lluciesmith/DeepHalo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2137157"/>
            <a:ext cx="11490325" cy="823913"/>
          </a:xfrm>
        </p:spPr>
        <p:txBody>
          <a:bodyPr/>
          <a:lstStyle/>
          <a:p>
            <a:r>
              <a:rPr lang="en-US"/>
              <a:t>Deep learning and cosmological structure formation</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a:t>1.11.21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err="1"/>
              <a:t>pHYS</a:t>
            </a:r>
            <a:r>
              <a:rPr lang="en-US"/>
              <a:t> 449</a:t>
            </a:r>
          </a:p>
        </p:txBody>
      </p:sp>
      <p:sp>
        <p:nvSpPr>
          <p:cNvPr id="2" name="TextBox 1">
            <a:extLst>
              <a:ext uri="{FF2B5EF4-FFF2-40B4-BE49-F238E27FC236}">
                <a16:creationId xmlns:a16="http://schemas.microsoft.com/office/drawing/2014/main" id="{8FEE1D04-1215-4680-A583-2743E3E983F7}"/>
              </a:ext>
            </a:extLst>
          </p:cNvPr>
          <p:cNvSpPr txBox="1"/>
          <p:nvPr/>
        </p:nvSpPr>
        <p:spPr>
          <a:xfrm>
            <a:off x="3355181" y="4700587"/>
            <a:ext cx="54816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alibri Light"/>
                <a:cs typeface="Calibri Light"/>
              </a:rPr>
              <a:t>François, Tristan, Cyrus, &amp; Finn</a:t>
            </a:r>
          </a:p>
        </p:txBody>
      </p:sp>
    </p:spTree>
    <p:extLst>
      <p:ext uri="{BB962C8B-B14F-4D97-AF65-F5344CB8AC3E}">
        <p14:creationId xmlns:p14="http://schemas.microsoft.com/office/powerpoint/2010/main" val="3380497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891022" y="413452"/>
            <a:ext cx="6116320" cy="1435947"/>
          </a:xfrm>
        </p:spPr>
        <p:txBody>
          <a:bodyPr/>
          <a:lstStyle/>
          <a:p>
            <a:r>
              <a:rPr lang="en-CA" sz="4800">
                <a:solidFill>
                  <a:schemeClr val="bg1"/>
                </a:solidFill>
                <a:cs typeface="Calibri Light"/>
              </a:rPr>
              <a:t>This paper</a:t>
            </a:r>
            <a:endParaRPr lang="en-US">
              <a:solidFill>
                <a:schemeClr val="bg1"/>
              </a:solidFill>
            </a:endParaRP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10</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897005" y="1846400"/>
            <a:ext cx="11099798" cy="4137554"/>
          </a:xfrm>
        </p:spPr>
        <p:txBody>
          <a:bodyPr vert="horz" lIns="91440" tIns="45720" rIns="91440" bIns="45720" rtlCol="0" anchor="t">
            <a:noAutofit/>
          </a:bodyPr>
          <a:lstStyle/>
          <a:p>
            <a:pPr marL="285750" indent="-285750">
              <a:buChar char="•"/>
            </a:pPr>
            <a:r>
              <a:rPr lang="en-CA">
                <a:solidFill>
                  <a:schemeClr val="bg1"/>
                </a:solidFill>
                <a:cs typeface="Calibri"/>
              </a:rPr>
              <a:t>Physical interpretation of non-linear dynamics in N-body simulations is lacking</a:t>
            </a:r>
          </a:p>
          <a:p>
            <a:pPr marL="285750" indent="-285750">
              <a:buChar char="•"/>
            </a:pPr>
            <a:r>
              <a:rPr lang="en-CA">
                <a:solidFill>
                  <a:schemeClr val="bg1"/>
                </a:solidFill>
                <a:cs typeface="Calibri"/>
              </a:rPr>
              <a:t>Aim: leverage ability of DL models to learn non-linear mappings as well as interpretation techniques to try and </a:t>
            </a:r>
            <a:r>
              <a:rPr lang="en-CA" b="1">
                <a:solidFill>
                  <a:schemeClr val="bg1"/>
                </a:solidFill>
                <a:cs typeface="Calibri"/>
              </a:rPr>
              <a:t>gain new insight into gravitational halo collapse</a:t>
            </a:r>
            <a:r>
              <a:rPr lang="en-CA">
                <a:solidFill>
                  <a:schemeClr val="bg1"/>
                </a:solidFill>
                <a:cs typeface="Calibri"/>
              </a:rPr>
              <a:t>.</a:t>
            </a: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2 | Methodology</a:t>
            </a:r>
          </a:p>
        </p:txBody>
      </p:sp>
    </p:spTree>
    <p:extLst>
      <p:ext uri="{BB962C8B-B14F-4D97-AF65-F5344CB8AC3E}">
        <p14:creationId xmlns:p14="http://schemas.microsoft.com/office/powerpoint/2010/main" val="2637925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045A1-230F-4FB2-ACA5-1BD5A99CF96B}"/>
              </a:ext>
            </a:extLst>
          </p:cNvPr>
          <p:cNvSpPr>
            <a:spLocks noGrp="1"/>
          </p:cNvSpPr>
          <p:nvPr>
            <p:ph type="title" idx="4294967295"/>
          </p:nvPr>
        </p:nvSpPr>
        <p:spPr>
          <a:xfrm>
            <a:off x="594519" y="393880"/>
            <a:ext cx="11002962" cy="823913"/>
          </a:xfrm>
        </p:spPr>
        <p:txBody>
          <a:bodyPr/>
          <a:lstStyle/>
          <a:p>
            <a:r>
              <a:rPr lang="en-CA" sz="4800">
                <a:cs typeface="Calibri Light"/>
              </a:rPr>
              <a:t>Architecture</a:t>
            </a:r>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2"/>
          </p:nvPr>
        </p:nvSpPr>
        <p:spPr/>
        <p:txBody>
          <a:bodyPr vert="horz" lIns="91440" tIns="45720" rIns="91440" bIns="45720" rtlCol="0" anchor="t">
            <a:noAutofit/>
          </a:bodyPr>
          <a:lstStyle/>
          <a:p>
            <a:r>
              <a:rPr lang="en-US">
                <a:ea typeface="+mn-lt"/>
                <a:cs typeface="+mn-lt"/>
              </a:rPr>
              <a:t>2 | Methodology</a:t>
            </a:r>
            <a:endParaRPr lang="en-CA">
              <a:ea typeface="+mn-lt"/>
              <a:cs typeface="+mn-lt"/>
            </a:endParaRPr>
          </a:p>
          <a:p>
            <a:pPr marL="285750" indent="-285750">
              <a:buChar char="•"/>
            </a:pPr>
            <a:endParaRPr lang="en-CA">
              <a:cs typeface="Calibri"/>
            </a:endParaRP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4294967295"/>
          </p:nvPr>
        </p:nvSpPr>
        <p:spPr>
          <a:xfrm>
            <a:off x="11603727" y="6425931"/>
            <a:ext cx="444500" cy="365125"/>
          </a:xfrm>
        </p:spPr>
        <p:txBody>
          <a:bodyPr/>
          <a:lstStyle/>
          <a:p>
            <a:fld id="{8C2E478F-E849-4A8C-AF1F-CBCC78A7CBFA}" type="slidenum">
              <a:rPr lang="en-US" smtClean="0">
                <a:solidFill>
                  <a:schemeClr val="accent6"/>
                </a:solidFill>
              </a:rPr>
              <a:t>11</a:t>
            </a:fld>
            <a:endParaRPr lang="en-US">
              <a:solidFill>
                <a:schemeClr val="accent6"/>
              </a:solidFill>
            </a:endParaRPr>
          </a:p>
        </p:txBody>
      </p:sp>
      <p:sp>
        <p:nvSpPr>
          <p:cNvPr id="19" name="Text Placeholder 18">
            <a:extLst>
              <a:ext uri="{FF2B5EF4-FFF2-40B4-BE49-F238E27FC236}">
                <a16:creationId xmlns:a16="http://schemas.microsoft.com/office/drawing/2014/main" id="{F2D12FF6-2485-41D2-8E94-42F7ACD0C9B7}"/>
              </a:ext>
            </a:extLst>
          </p:cNvPr>
          <p:cNvSpPr>
            <a:spLocks noGrp="1"/>
          </p:cNvSpPr>
          <p:nvPr>
            <p:ph type="body" sz="quarter" idx="17"/>
          </p:nvPr>
        </p:nvSpPr>
        <p:spPr>
          <a:xfrm>
            <a:off x="4563664" y="4439670"/>
            <a:ext cx="3064668" cy="518795"/>
          </a:xfrm>
        </p:spPr>
        <p:txBody>
          <a:bodyPr vert="horz" lIns="91440" tIns="45720" rIns="91440" bIns="45720" rtlCol="0" anchor="t">
            <a:noAutofit/>
          </a:bodyPr>
          <a:lstStyle/>
          <a:p>
            <a:r>
              <a:rPr lang="en-US">
                <a:cs typeface="Calibri"/>
              </a:rPr>
              <a:t>3D CNN</a:t>
            </a:r>
            <a:endParaRPr lang="en-US"/>
          </a:p>
        </p:txBody>
      </p:sp>
      <p:pic>
        <p:nvPicPr>
          <p:cNvPr id="25" name="Picture 25" descr="A picture containing text&#10;&#10;Description automatically generated">
            <a:extLst>
              <a:ext uri="{FF2B5EF4-FFF2-40B4-BE49-F238E27FC236}">
                <a16:creationId xmlns:a16="http://schemas.microsoft.com/office/drawing/2014/main" id="{E841318A-6F4A-40DA-A95C-56333FBA5ABD}"/>
              </a:ext>
            </a:extLst>
          </p:cNvPr>
          <p:cNvPicPr>
            <a:picLocks noChangeAspect="1"/>
          </p:cNvPicPr>
          <p:nvPr/>
        </p:nvPicPr>
        <p:blipFill>
          <a:blip r:embed="rId3"/>
          <a:stretch>
            <a:fillRect/>
          </a:stretch>
        </p:blipFill>
        <p:spPr>
          <a:xfrm>
            <a:off x="1201948" y="1225027"/>
            <a:ext cx="9816859" cy="3056473"/>
          </a:xfrm>
          <a:prstGeom prst="rect">
            <a:avLst/>
          </a:prstGeom>
        </p:spPr>
      </p:pic>
      <p:sp>
        <p:nvSpPr>
          <p:cNvPr id="26" name="TextBox 25">
            <a:extLst>
              <a:ext uri="{FF2B5EF4-FFF2-40B4-BE49-F238E27FC236}">
                <a16:creationId xmlns:a16="http://schemas.microsoft.com/office/drawing/2014/main" id="{D2B2B5C0-AD38-4CAD-BB16-92B0E0227B21}"/>
              </a:ext>
            </a:extLst>
          </p:cNvPr>
          <p:cNvSpPr txBox="1"/>
          <p:nvPr/>
        </p:nvSpPr>
        <p:spPr>
          <a:xfrm>
            <a:off x="598098" y="6248400"/>
            <a:ext cx="92130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Figure: Cosmology From Home Conference (</a:t>
            </a:r>
            <a:r>
              <a:rPr lang="en-US" sz="1200">
                <a:ea typeface="+mn-lt"/>
                <a:cs typeface="+mn-lt"/>
              </a:rPr>
              <a:t>https://www.youtube.com/watch?v=tgxoDsP6RsA</a:t>
            </a:r>
            <a:r>
              <a:rPr lang="en-US" sz="1200"/>
              <a:t>)</a:t>
            </a:r>
            <a:endParaRPr lang="en-US" sz="1200">
              <a:cs typeface="Calibri"/>
            </a:endParaRPr>
          </a:p>
        </p:txBody>
      </p:sp>
    </p:spTree>
    <p:extLst>
      <p:ext uri="{BB962C8B-B14F-4D97-AF65-F5344CB8AC3E}">
        <p14:creationId xmlns:p14="http://schemas.microsoft.com/office/powerpoint/2010/main" val="374464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Architecture</a:t>
            </a: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12</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7068820" y="1903990"/>
            <a:ext cx="4701914" cy="4546776"/>
          </a:xfrm>
        </p:spPr>
        <p:txBody>
          <a:bodyPr vert="horz" lIns="91440" tIns="45720" rIns="91440" bIns="45720" rtlCol="0" anchor="t">
            <a:noAutofit/>
          </a:bodyPr>
          <a:lstStyle/>
          <a:p>
            <a:r>
              <a:rPr lang="en-CA">
                <a:solidFill>
                  <a:schemeClr val="bg1"/>
                </a:solidFill>
                <a:cs typeface="Calibri"/>
              </a:rPr>
              <a:t>Why Deep Learning?</a:t>
            </a:r>
          </a:p>
          <a:p>
            <a:pPr marL="285750" indent="-285750">
              <a:buChar char="•"/>
            </a:pPr>
            <a:r>
              <a:rPr lang="en-CA">
                <a:solidFill>
                  <a:schemeClr val="bg1"/>
                </a:solidFill>
                <a:cs typeface="Calibri"/>
              </a:rPr>
              <a:t>No manually extracted features --&gt; no bias introduced</a:t>
            </a:r>
          </a:p>
          <a:p>
            <a:pPr marL="285750" indent="-285750">
              <a:buChar char="•"/>
            </a:pPr>
            <a:r>
              <a:rPr lang="en-CA">
                <a:solidFill>
                  <a:schemeClr val="bg1"/>
                </a:solidFill>
                <a:cs typeface="Calibri"/>
              </a:rPr>
              <a:t>Can add physical insight </a:t>
            </a:r>
          </a:p>
          <a:p>
            <a:r>
              <a:rPr lang="en-CA">
                <a:solidFill>
                  <a:schemeClr val="bg1"/>
                </a:solidFill>
                <a:cs typeface="Calibri"/>
              </a:rPr>
              <a:t>Why CNN?</a:t>
            </a:r>
          </a:p>
          <a:p>
            <a:pPr marL="285750" indent="-285750">
              <a:buChar char="•"/>
            </a:pPr>
            <a:r>
              <a:rPr lang="en-CA">
                <a:solidFill>
                  <a:schemeClr val="bg1"/>
                </a:solidFill>
                <a:cs typeface="Calibri"/>
              </a:rPr>
              <a:t>Translational invariance</a:t>
            </a:r>
          </a:p>
          <a:p>
            <a:pPr marL="285750" indent="-285750">
              <a:buChar char="•"/>
            </a:pPr>
            <a:r>
              <a:rPr lang="en-CA">
                <a:solidFill>
                  <a:schemeClr val="bg1"/>
                </a:solidFill>
                <a:cs typeface="Calibri"/>
              </a:rPr>
              <a:t>Suited to 2D/3D (spatial) data</a:t>
            </a:r>
          </a:p>
          <a:p>
            <a:pPr marL="285750" indent="-285750">
              <a:buChar char="•"/>
            </a:pPr>
            <a:endParaRPr lang="en-CA">
              <a:solidFill>
                <a:schemeClr val="bg1"/>
              </a:solidFill>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Box 1">
            <a:extLst>
              <a:ext uri="{FF2B5EF4-FFF2-40B4-BE49-F238E27FC236}">
                <a16:creationId xmlns:a16="http://schemas.microsoft.com/office/drawing/2014/main" id="{7935A02D-E106-4B10-B17D-AF273B212740}"/>
              </a:ext>
            </a:extLst>
          </p:cNvPr>
          <p:cNvSpPr txBox="1"/>
          <p:nvPr/>
        </p:nvSpPr>
        <p:spPr>
          <a:xfrm>
            <a:off x="209909" y="6190891"/>
            <a:ext cx="67544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Figure: Fermilab (</a:t>
            </a:r>
            <a:r>
              <a:rPr lang="en-US" sz="1200">
                <a:solidFill>
                  <a:schemeClr val="bg1"/>
                </a:solidFill>
                <a:ea typeface="+mn-lt"/>
                <a:cs typeface="+mn-lt"/>
              </a:rPr>
              <a:t>https://news.fnal.gov/2020/04/the-milky-ways-satellites-help-reveal-link-between-dark-matter-halos-and-galaxy-formation/</a:t>
            </a:r>
            <a:r>
              <a:rPr lang="en-US" sz="1200">
                <a:solidFill>
                  <a:schemeClr val="bg1"/>
                </a:solidFill>
              </a:rPr>
              <a:t>)</a:t>
            </a:r>
            <a:endParaRPr lang="en-US" sz="1200">
              <a:solidFill>
                <a:schemeClr val="bg1"/>
              </a:solidFill>
              <a:cs typeface="Calibri"/>
            </a:endParaRPr>
          </a:p>
        </p:txBody>
      </p:sp>
    </p:spTree>
    <p:extLst>
      <p:ext uri="{BB962C8B-B14F-4D97-AF65-F5344CB8AC3E}">
        <p14:creationId xmlns:p14="http://schemas.microsoft.com/office/powerpoint/2010/main" val="28989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13</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572828" y="1108532"/>
            <a:ext cx="5899910" cy="2101277"/>
          </a:xfrm>
        </p:spPr>
        <p:txBody>
          <a:bodyPr vert="horz" lIns="91440" tIns="45720" rIns="91440" bIns="45720" rtlCol="0" anchor="t">
            <a:noAutofit/>
          </a:bodyPr>
          <a:lstStyle/>
          <a:p>
            <a:r>
              <a:rPr lang="en-CA">
                <a:solidFill>
                  <a:schemeClr val="bg1"/>
                </a:solidFill>
                <a:cs typeface="Calibri"/>
              </a:rPr>
              <a:t>Input</a:t>
            </a:r>
          </a:p>
          <a:p>
            <a:pPr marL="285750" indent="-285750">
              <a:buChar char="•"/>
            </a:pPr>
            <a:r>
              <a:rPr lang="en-CA">
                <a:solidFill>
                  <a:schemeClr val="bg1"/>
                </a:solidFill>
                <a:latin typeface="Calibri"/>
                <a:cs typeface="Calibri"/>
              </a:rPr>
              <a:t>Input = subset of initial density field centered on particle in consideration</a:t>
            </a:r>
          </a:p>
          <a:p>
            <a:pPr marL="285750" indent="-285750">
              <a:buChar char="•"/>
            </a:pPr>
            <a:r>
              <a:rPr lang="en-CA">
                <a:solidFill>
                  <a:schemeClr val="bg1"/>
                </a:solidFill>
                <a:latin typeface="Calibri"/>
                <a:cs typeface="Calibri"/>
              </a:rPr>
              <a:t>Cubic box of size </a:t>
            </a:r>
            <a:r>
              <a:rPr lang="en-CA">
                <a:solidFill>
                  <a:schemeClr val="bg1"/>
                </a:solidFill>
                <a:ea typeface="+mn-lt"/>
                <a:cs typeface="+mn-lt"/>
              </a:rPr>
              <a:t>𝐿 = 15 </a:t>
            </a:r>
            <a:r>
              <a:rPr lang="en-CA" err="1">
                <a:solidFill>
                  <a:schemeClr val="bg1"/>
                </a:solidFill>
                <a:ea typeface="+mn-lt"/>
                <a:cs typeface="+mn-lt"/>
              </a:rPr>
              <a:t>Mpc</a:t>
            </a:r>
            <a:r>
              <a:rPr lang="en-CA">
                <a:solidFill>
                  <a:schemeClr val="bg1"/>
                </a:solidFill>
                <a:ea typeface="+mn-lt"/>
                <a:cs typeface="+mn-lt"/>
              </a:rPr>
              <a:t>/h</a:t>
            </a:r>
            <a:endParaRPr lang="en-CA">
              <a:solidFill>
                <a:schemeClr val="bg1"/>
              </a:solidFill>
              <a:latin typeface="Calibri"/>
              <a:cs typeface="Calibri"/>
            </a:endParaRPr>
          </a:p>
          <a:p>
            <a:pPr marL="285750" indent="-285750">
              <a:buChar char="•"/>
            </a:pPr>
            <a:r>
              <a:rPr lang="en-CA">
                <a:solidFill>
                  <a:schemeClr val="bg1"/>
                </a:solidFill>
                <a:latin typeface="Calibri"/>
                <a:cs typeface="Calibri"/>
              </a:rPr>
              <a:t>Resolution = </a:t>
            </a:r>
            <a:r>
              <a:rPr lang="en-CA">
                <a:solidFill>
                  <a:schemeClr val="bg1"/>
                </a:solidFill>
                <a:ea typeface="+mn-lt"/>
                <a:cs typeface="+mn-lt"/>
              </a:rPr>
              <a:t>75^3</a:t>
            </a:r>
            <a:endParaRPr lang="en-CA" spc="0">
              <a:solidFill>
                <a:schemeClr val="bg1"/>
              </a:solidFill>
              <a:ea typeface="+mn-lt"/>
              <a:cs typeface="+mn-lt"/>
            </a:endParaRPr>
          </a:p>
          <a:p>
            <a:pPr marL="971550" lvl="1" indent="-285750">
              <a:buChar char="•"/>
            </a:pPr>
            <a:r>
              <a:rPr lang="en-CA" sz="1800" spc="0">
                <a:solidFill>
                  <a:schemeClr val="bg1"/>
                </a:solidFill>
                <a:ea typeface="+mn-lt"/>
                <a:cs typeface="+mn-lt"/>
              </a:rPr>
              <a:t>Density</a:t>
            </a:r>
            <a:r>
              <a:rPr lang="en-CA" sz="1800">
                <a:solidFill>
                  <a:schemeClr val="bg1"/>
                </a:solidFill>
                <a:latin typeface="Calibri"/>
                <a:cs typeface="Calibri"/>
              </a:rPr>
              <a:t> is averaged within each voxel</a:t>
            </a:r>
            <a:endParaRPr lang="en-CA" sz="1800" spc="0">
              <a:solidFill>
                <a:schemeClr val="bg1"/>
              </a:solidFill>
              <a:ea typeface="+mn-lt"/>
              <a:cs typeface="+mn-lt"/>
            </a:endParaRPr>
          </a:p>
          <a:p>
            <a:pPr marL="971550" lvl="1"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DA82F3BE-D059-4997-9528-1ED82DF00499}"/>
              </a:ext>
            </a:extLst>
          </p:cNvPr>
          <p:cNvSpPr txBox="1">
            <a:spLocks/>
          </p:cNvSpPr>
          <p:nvPr/>
        </p:nvSpPr>
        <p:spPr>
          <a:xfrm>
            <a:off x="567503" y="4032319"/>
            <a:ext cx="5522301" cy="18148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cs typeface="Calibri"/>
              </a:rPr>
              <a:t>Output</a:t>
            </a:r>
          </a:p>
          <a:p>
            <a:pPr marL="285750" indent="-285750">
              <a:buChar char="•"/>
            </a:pPr>
            <a:r>
              <a:rPr lang="en-CA">
                <a:solidFill>
                  <a:schemeClr val="bg1"/>
                </a:solidFill>
                <a:latin typeface="Calibri"/>
                <a:cs typeface="Calibri"/>
              </a:rPr>
              <a:t>Single output neuron: gives the predicted mass</a:t>
            </a:r>
          </a:p>
          <a:p>
            <a:pPr marL="285750" indent="-285750">
              <a:buChar char="•"/>
            </a:pPr>
            <a:r>
              <a:rPr lang="en-CA">
                <a:solidFill>
                  <a:schemeClr val="bg1"/>
                </a:solidFill>
                <a:latin typeface="Calibri"/>
                <a:cs typeface="Calibri"/>
              </a:rPr>
              <a:t>The ground truth mass is rescaled to [-1,1]</a:t>
            </a:r>
          </a:p>
        </p:txBody>
      </p:sp>
      <p:pic>
        <p:nvPicPr>
          <p:cNvPr id="3" name="Picture 12" descr="A picture containing timeline&#10;&#10;Description automatically generated">
            <a:extLst>
              <a:ext uri="{FF2B5EF4-FFF2-40B4-BE49-F238E27FC236}">
                <a16:creationId xmlns:a16="http://schemas.microsoft.com/office/drawing/2014/main" id="{898EF5EC-A28A-482D-910F-3660B4B736F8}"/>
              </a:ext>
            </a:extLst>
          </p:cNvPr>
          <p:cNvPicPr>
            <a:picLocks noChangeAspect="1"/>
          </p:cNvPicPr>
          <p:nvPr/>
        </p:nvPicPr>
        <p:blipFill rotWithShape="1">
          <a:blip r:embed="rId3"/>
          <a:srcRect l="-76" r="33491" b="-278"/>
          <a:stretch/>
        </p:blipFill>
        <p:spPr>
          <a:xfrm>
            <a:off x="7277745" y="970674"/>
            <a:ext cx="4031017" cy="5162210"/>
          </a:xfrm>
          <a:prstGeom prst="rect">
            <a:avLst/>
          </a:prstGeom>
        </p:spPr>
      </p:pic>
      <p:sp>
        <p:nvSpPr>
          <p:cNvPr id="12" name="TextBox 11">
            <a:extLst>
              <a:ext uri="{FF2B5EF4-FFF2-40B4-BE49-F238E27FC236}">
                <a16:creationId xmlns:a16="http://schemas.microsoft.com/office/drawing/2014/main" id="{B1C4CA44-854E-4872-9538-CEEC8EEABEFA}"/>
              </a:ext>
            </a:extLst>
          </p:cNvPr>
          <p:cNvSpPr txBox="1"/>
          <p:nvPr/>
        </p:nvSpPr>
        <p:spPr>
          <a:xfrm>
            <a:off x="569343" y="339305"/>
            <a:ext cx="46841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a:solidFill>
                  <a:schemeClr val="bg1"/>
                </a:solidFill>
                <a:latin typeface="Calibri Light"/>
                <a:cs typeface="Calibri Light"/>
              </a:rPr>
              <a:t>ARCHITECTURE</a:t>
            </a:r>
            <a:endParaRPr lang="en-US">
              <a:solidFill>
                <a:schemeClr val="bg1"/>
              </a:solidFill>
            </a:endParaRPr>
          </a:p>
        </p:txBody>
      </p:sp>
    </p:spTree>
    <p:extLst>
      <p:ext uri="{BB962C8B-B14F-4D97-AF65-F5344CB8AC3E}">
        <p14:creationId xmlns:p14="http://schemas.microsoft.com/office/powerpoint/2010/main" val="2032571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14</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699651" y="4062950"/>
            <a:ext cx="4229819" cy="1814813"/>
          </a:xfrm>
        </p:spPr>
        <p:txBody>
          <a:bodyPr vert="horz" lIns="91440" tIns="45720" rIns="91440" bIns="45720" rtlCol="0" anchor="t">
            <a:noAutofit/>
          </a:bodyPr>
          <a:lstStyle/>
          <a:p>
            <a:r>
              <a:rPr lang="en-CA">
                <a:solidFill>
                  <a:schemeClr val="bg1"/>
                </a:solidFill>
                <a:cs typeface="Calibri"/>
              </a:rPr>
              <a:t>3D CNN:</a:t>
            </a:r>
          </a:p>
          <a:p>
            <a:pPr marL="285750" indent="-285750">
              <a:buChar char="•"/>
            </a:pPr>
            <a:r>
              <a:rPr lang="en-CA">
                <a:solidFill>
                  <a:schemeClr val="bg1"/>
                </a:solidFill>
                <a:cs typeface="Calibri"/>
              </a:rPr>
              <a:t>6 convolutional layers</a:t>
            </a:r>
          </a:p>
          <a:p>
            <a:pPr marL="971550" lvl="1" indent="-285750"/>
            <a:r>
              <a:rPr lang="en-CA" spc="300">
                <a:solidFill>
                  <a:schemeClr val="bg1"/>
                </a:solidFill>
                <a:cs typeface="Calibri"/>
              </a:rPr>
              <a:t>3x3x3 kernels</a:t>
            </a:r>
          </a:p>
          <a:p>
            <a:pPr marL="971550" lvl="1" indent="-285750"/>
            <a:r>
              <a:rPr lang="en-CA" spc="300">
                <a:solidFill>
                  <a:schemeClr val="bg1"/>
                </a:solidFill>
                <a:ea typeface="+mn-lt"/>
                <a:cs typeface="+mn-lt"/>
              </a:rPr>
              <a:t>Leaky ReLU</a:t>
            </a:r>
          </a:p>
          <a:p>
            <a:pPr marL="971550" lvl="1" indent="-285750"/>
            <a:r>
              <a:rPr lang="en-CA" spc="300">
                <a:solidFill>
                  <a:schemeClr val="bg1"/>
                </a:solidFill>
                <a:ea typeface="+mn-lt"/>
                <a:cs typeface="+mn-lt"/>
              </a:rPr>
              <a:t>Max pooling</a:t>
            </a:r>
            <a:endParaRPr lang="en-CA" spc="300">
              <a:solidFill>
                <a:schemeClr val="bg1"/>
              </a:solidFill>
              <a:latin typeface="Calibri"/>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F8228FBF-429B-48F5-806E-C61842178821}"/>
              </a:ext>
            </a:extLst>
          </p:cNvPr>
          <p:cNvSpPr txBox="1">
            <a:spLocks/>
          </p:cNvSpPr>
          <p:nvPr/>
        </p:nvSpPr>
        <p:spPr>
          <a:xfrm>
            <a:off x="5412373" y="4478109"/>
            <a:ext cx="4229819" cy="1814813"/>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cs typeface="Calibri"/>
              </a:rPr>
              <a:t>3 fully-connected layers</a:t>
            </a:r>
          </a:p>
          <a:p>
            <a:pPr marL="285750" indent="-285750">
              <a:buChar char="•"/>
            </a:pPr>
            <a:r>
              <a:rPr lang="en-CA">
                <a:solidFill>
                  <a:schemeClr val="bg1"/>
                </a:solidFill>
                <a:latin typeface="Calibri"/>
                <a:cs typeface="Calibri"/>
              </a:rPr>
              <a:t>2, 108, 258 trained parameters</a:t>
            </a:r>
          </a:p>
          <a:p>
            <a:pPr marL="285750" indent="-285750">
              <a:buChar char="•"/>
            </a:pPr>
            <a:endParaRPr lang="en-CA">
              <a:solidFill>
                <a:schemeClr val="bg1"/>
              </a:solidFill>
              <a:latin typeface="Calibri"/>
              <a:cs typeface="Calibri"/>
            </a:endParaRPr>
          </a:p>
        </p:txBody>
      </p:sp>
      <p:pic>
        <p:nvPicPr>
          <p:cNvPr id="3" name="Picture 6" descr="Chart&#10;&#10;Description automatically generated">
            <a:extLst>
              <a:ext uri="{FF2B5EF4-FFF2-40B4-BE49-F238E27FC236}">
                <a16:creationId xmlns:a16="http://schemas.microsoft.com/office/drawing/2014/main" id="{7701CB98-7C15-4539-A444-ACB94BBC1701}"/>
              </a:ext>
            </a:extLst>
          </p:cNvPr>
          <p:cNvPicPr>
            <a:picLocks noChangeAspect="1"/>
          </p:cNvPicPr>
          <p:nvPr/>
        </p:nvPicPr>
        <p:blipFill>
          <a:blip r:embed="rId3"/>
          <a:stretch>
            <a:fillRect/>
          </a:stretch>
        </p:blipFill>
        <p:spPr>
          <a:xfrm>
            <a:off x="-5255" y="-767"/>
            <a:ext cx="12201863" cy="3772120"/>
          </a:xfrm>
          <a:prstGeom prst="rect">
            <a:avLst/>
          </a:prstGeom>
        </p:spPr>
      </p:pic>
    </p:spTree>
    <p:extLst>
      <p:ext uri="{BB962C8B-B14F-4D97-AF65-F5344CB8AC3E}">
        <p14:creationId xmlns:p14="http://schemas.microsoft.com/office/powerpoint/2010/main" val="356867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15</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699651" y="4062950"/>
            <a:ext cx="9013485" cy="1814813"/>
          </a:xfrm>
        </p:spPr>
        <p:txBody>
          <a:bodyPr vert="horz" lIns="91440" tIns="45720" rIns="91440" bIns="45720" rtlCol="0" anchor="t">
            <a:noAutofit/>
          </a:bodyPr>
          <a:lstStyle/>
          <a:p>
            <a:r>
              <a:rPr lang="en-CA">
                <a:solidFill>
                  <a:schemeClr val="bg1"/>
                </a:solidFill>
                <a:cs typeface="Calibri"/>
              </a:rPr>
              <a:t>3D CNN</a:t>
            </a:r>
          </a:p>
          <a:p>
            <a:pPr marL="285750" indent="-285750">
              <a:buFont typeface="Arial,Sans-Serif" panose="020B0604020202020204" pitchFamily="34" charset="0"/>
              <a:buChar char="•"/>
            </a:pPr>
            <a:r>
              <a:rPr lang="en-CA">
                <a:solidFill>
                  <a:schemeClr val="bg1"/>
                </a:solidFill>
                <a:cs typeface="Calibri"/>
              </a:rPr>
              <a:t>Convolution layers: feature extraction</a:t>
            </a:r>
          </a:p>
          <a:p>
            <a:pPr marL="971550" lvl="1" indent="-285750">
              <a:buFont typeface="Arial,Sans-Serif" panose="020B0604020202020204" pitchFamily="34" charset="0"/>
              <a:buChar char="•"/>
            </a:pPr>
            <a:r>
              <a:rPr lang="en-CA">
                <a:solidFill>
                  <a:schemeClr val="bg1"/>
                </a:solidFill>
                <a:ea typeface="+mn-lt"/>
                <a:cs typeface="+mn-lt"/>
              </a:rPr>
              <a:t>E.g. the first layer learns features on scales of 0.6 </a:t>
            </a:r>
            <a:r>
              <a:rPr lang="en-CA" err="1">
                <a:solidFill>
                  <a:schemeClr val="bg1"/>
                </a:solidFill>
                <a:ea typeface="+mn-lt"/>
                <a:cs typeface="+mn-lt"/>
              </a:rPr>
              <a:t>Mpc</a:t>
            </a:r>
            <a:endParaRPr lang="en-CA" err="1">
              <a:solidFill>
                <a:schemeClr val="bg1"/>
              </a:solidFill>
              <a:cs typeface="Calibri"/>
            </a:endParaRPr>
          </a:p>
          <a:p>
            <a:pPr marL="285750" indent="-285750">
              <a:buChar char="•"/>
            </a:pPr>
            <a:r>
              <a:rPr lang="en-CA">
                <a:solidFill>
                  <a:schemeClr val="bg1"/>
                </a:solidFill>
                <a:cs typeface="Calibri"/>
              </a:rPr>
              <a:t>Fully-connected layers: analyze the features</a:t>
            </a: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pic>
        <p:nvPicPr>
          <p:cNvPr id="2" name="Picture 2" descr="Chart&#10;&#10;Description automatically generated">
            <a:extLst>
              <a:ext uri="{FF2B5EF4-FFF2-40B4-BE49-F238E27FC236}">
                <a16:creationId xmlns:a16="http://schemas.microsoft.com/office/drawing/2014/main" id="{D01FB8C8-B67F-4933-B819-C561E51E4A2F}"/>
              </a:ext>
            </a:extLst>
          </p:cNvPr>
          <p:cNvPicPr>
            <a:picLocks noChangeAspect="1"/>
          </p:cNvPicPr>
          <p:nvPr/>
        </p:nvPicPr>
        <p:blipFill>
          <a:blip r:embed="rId3"/>
          <a:stretch>
            <a:fillRect/>
          </a:stretch>
        </p:blipFill>
        <p:spPr>
          <a:xfrm>
            <a:off x="2499" y="-2705"/>
            <a:ext cx="12200786" cy="3766734"/>
          </a:xfrm>
          <a:prstGeom prst="rect">
            <a:avLst/>
          </a:prstGeom>
        </p:spPr>
      </p:pic>
    </p:spTree>
    <p:extLst>
      <p:ext uri="{BB962C8B-B14F-4D97-AF65-F5344CB8AC3E}">
        <p14:creationId xmlns:p14="http://schemas.microsoft.com/office/powerpoint/2010/main" val="111234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16</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83A941A9-FD28-45CA-8E41-9541C78142BD}"/>
              </a:ext>
            </a:extLst>
          </p:cNvPr>
          <p:cNvSpPr txBox="1">
            <a:spLocks/>
          </p:cNvSpPr>
          <p:nvPr/>
        </p:nvSpPr>
        <p:spPr>
          <a:xfrm>
            <a:off x="785208" y="1351993"/>
            <a:ext cx="7402736" cy="84186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cs typeface="Calibri"/>
              </a:rPr>
              <a:t>Analogous to 2D convolution</a:t>
            </a:r>
            <a:endParaRPr lang="en-US"/>
          </a:p>
        </p:txBody>
      </p:sp>
      <p:pic>
        <p:nvPicPr>
          <p:cNvPr id="15" name="Picture 15" descr="A picture containing diagram&#10;&#10;Description automatically generated">
            <a:extLst>
              <a:ext uri="{FF2B5EF4-FFF2-40B4-BE49-F238E27FC236}">
                <a16:creationId xmlns:a16="http://schemas.microsoft.com/office/drawing/2014/main" id="{A2FC295A-FC17-454F-88F3-7FD34EB2FA48}"/>
              </a:ext>
            </a:extLst>
          </p:cNvPr>
          <p:cNvPicPr>
            <a:picLocks noChangeAspect="1"/>
          </p:cNvPicPr>
          <p:nvPr/>
        </p:nvPicPr>
        <p:blipFill>
          <a:blip r:embed="rId3"/>
          <a:stretch>
            <a:fillRect/>
          </a:stretch>
        </p:blipFill>
        <p:spPr>
          <a:xfrm>
            <a:off x="368060" y="2313812"/>
            <a:ext cx="4612751" cy="4155205"/>
          </a:xfrm>
          <a:prstGeom prst="rect">
            <a:avLst/>
          </a:prstGeom>
        </p:spPr>
      </p:pic>
      <p:pic>
        <p:nvPicPr>
          <p:cNvPr id="16" name="Picture 16" descr="A picture containing diagram&#10;&#10;Description automatically generated">
            <a:extLst>
              <a:ext uri="{FF2B5EF4-FFF2-40B4-BE49-F238E27FC236}">
                <a16:creationId xmlns:a16="http://schemas.microsoft.com/office/drawing/2014/main" id="{F44F6A69-359D-4E2A-90B3-C67BC262FFAC}"/>
              </a:ext>
            </a:extLst>
          </p:cNvPr>
          <p:cNvPicPr>
            <a:picLocks noChangeAspect="1"/>
          </p:cNvPicPr>
          <p:nvPr/>
        </p:nvPicPr>
        <p:blipFill>
          <a:blip r:embed="rId4"/>
          <a:stretch>
            <a:fillRect/>
          </a:stretch>
        </p:blipFill>
        <p:spPr>
          <a:xfrm>
            <a:off x="5645294" y="762874"/>
            <a:ext cx="5772112" cy="5035780"/>
          </a:xfrm>
          <a:prstGeom prst="rect">
            <a:avLst/>
          </a:prstGeom>
        </p:spPr>
      </p:pic>
      <p:sp>
        <p:nvSpPr>
          <p:cNvPr id="3" name="TextBox 2">
            <a:extLst>
              <a:ext uri="{FF2B5EF4-FFF2-40B4-BE49-F238E27FC236}">
                <a16:creationId xmlns:a16="http://schemas.microsoft.com/office/drawing/2014/main" id="{BCD9749B-D85F-4E80-8FE9-194A42360D0D}"/>
              </a:ext>
            </a:extLst>
          </p:cNvPr>
          <p:cNvSpPr txBox="1"/>
          <p:nvPr/>
        </p:nvSpPr>
        <p:spPr>
          <a:xfrm>
            <a:off x="368061" y="526211"/>
            <a:ext cx="48710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bg1"/>
                </a:solidFill>
                <a:latin typeface="Calibri Light"/>
                <a:cs typeface="Calibri Light"/>
              </a:rPr>
              <a:t>3D CONVOLUTION</a:t>
            </a:r>
            <a:endParaRPr lang="en-US"/>
          </a:p>
        </p:txBody>
      </p:sp>
      <p:sp>
        <p:nvSpPr>
          <p:cNvPr id="5" name="TextBox 4">
            <a:extLst>
              <a:ext uri="{FF2B5EF4-FFF2-40B4-BE49-F238E27FC236}">
                <a16:creationId xmlns:a16="http://schemas.microsoft.com/office/drawing/2014/main" id="{5BD36D17-92F4-4AD7-A4DE-C75C304B5028}"/>
              </a:ext>
            </a:extLst>
          </p:cNvPr>
          <p:cNvSpPr txBox="1"/>
          <p:nvPr/>
        </p:nvSpPr>
        <p:spPr>
          <a:xfrm>
            <a:off x="956734" y="6474178"/>
            <a:ext cx="51420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from: http://cs231n.github.io/convolutional-networks/</a:t>
            </a:r>
            <a:r>
              <a:rPr lang="en-US" sz="1200">
                <a:ea typeface="+mn-lt"/>
                <a:cs typeface="+mn-lt"/>
              </a:rPr>
              <a:t>Lung nodule detection based on 3D convolutional neural networks, Fan et al</a:t>
            </a:r>
            <a:endParaRPr lang="en-US" sz="1200">
              <a:solidFill>
                <a:schemeClr val="bg1"/>
              </a:solidFill>
            </a:endParaRPr>
          </a:p>
        </p:txBody>
      </p:sp>
      <p:sp>
        <p:nvSpPr>
          <p:cNvPr id="9" name="TextBox 8">
            <a:extLst>
              <a:ext uri="{FF2B5EF4-FFF2-40B4-BE49-F238E27FC236}">
                <a16:creationId xmlns:a16="http://schemas.microsoft.com/office/drawing/2014/main" id="{A521BF04-4D20-4961-868E-7D2C1C42830E}"/>
              </a:ext>
            </a:extLst>
          </p:cNvPr>
          <p:cNvSpPr txBox="1"/>
          <p:nvPr/>
        </p:nvSpPr>
        <p:spPr>
          <a:xfrm>
            <a:off x="5825067" y="5867401"/>
            <a:ext cx="55936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from: Lung nodule detection based on 3D convolutional neural networks, Fan et al</a:t>
            </a:r>
            <a:endParaRPr lang="en-US" sz="1200">
              <a:solidFill>
                <a:schemeClr val="bg1"/>
              </a:solidFill>
              <a:cs typeface="Calibri"/>
            </a:endParaRPr>
          </a:p>
        </p:txBody>
      </p:sp>
    </p:spTree>
    <p:extLst>
      <p:ext uri="{BB962C8B-B14F-4D97-AF65-F5344CB8AC3E}">
        <p14:creationId xmlns:p14="http://schemas.microsoft.com/office/powerpoint/2010/main" val="41289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17</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83A941A9-FD28-45CA-8E41-9541C78142BD}"/>
              </a:ext>
            </a:extLst>
          </p:cNvPr>
          <p:cNvSpPr txBox="1">
            <a:spLocks/>
          </p:cNvSpPr>
          <p:nvPr/>
        </p:nvSpPr>
        <p:spPr>
          <a:xfrm>
            <a:off x="644363" y="1159495"/>
            <a:ext cx="7402736" cy="568699"/>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cs typeface="Calibri"/>
              </a:rPr>
              <a:t>The kernel, output are both 3D (cube-like)</a:t>
            </a:r>
          </a:p>
        </p:txBody>
      </p:sp>
      <p:pic>
        <p:nvPicPr>
          <p:cNvPr id="3" name="Picture 4" descr="Diagram&#10;&#10;Description automatically generated">
            <a:extLst>
              <a:ext uri="{FF2B5EF4-FFF2-40B4-BE49-F238E27FC236}">
                <a16:creationId xmlns:a16="http://schemas.microsoft.com/office/drawing/2014/main" id="{EC937073-A18E-4F1C-968F-8F01532A050D}"/>
              </a:ext>
            </a:extLst>
          </p:cNvPr>
          <p:cNvPicPr>
            <a:picLocks noChangeAspect="1"/>
          </p:cNvPicPr>
          <p:nvPr/>
        </p:nvPicPr>
        <p:blipFill>
          <a:blip r:embed="rId3"/>
          <a:stretch>
            <a:fillRect/>
          </a:stretch>
        </p:blipFill>
        <p:spPr>
          <a:xfrm>
            <a:off x="2579512" y="1726947"/>
            <a:ext cx="6905976" cy="4353277"/>
          </a:xfrm>
          <a:prstGeom prst="rect">
            <a:avLst/>
          </a:prstGeom>
        </p:spPr>
      </p:pic>
      <p:sp>
        <p:nvSpPr>
          <p:cNvPr id="5" name="TextBox 4">
            <a:extLst>
              <a:ext uri="{FF2B5EF4-FFF2-40B4-BE49-F238E27FC236}">
                <a16:creationId xmlns:a16="http://schemas.microsoft.com/office/drawing/2014/main" id="{C37C75D5-AB81-435E-B352-ADDCE0A8D732}"/>
              </a:ext>
            </a:extLst>
          </p:cNvPr>
          <p:cNvSpPr txBox="1"/>
          <p:nvPr/>
        </p:nvSpPr>
        <p:spPr>
          <a:xfrm>
            <a:off x="641231" y="339306"/>
            <a:ext cx="48710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bg1"/>
                </a:solidFill>
                <a:latin typeface="Calibri Light"/>
                <a:cs typeface="Calibri Light"/>
              </a:rPr>
              <a:t>3D CONVOLUTION</a:t>
            </a:r>
            <a:endParaRPr lang="en-US"/>
          </a:p>
        </p:txBody>
      </p:sp>
      <p:sp>
        <p:nvSpPr>
          <p:cNvPr id="7" name="TextBox 6">
            <a:extLst>
              <a:ext uri="{FF2B5EF4-FFF2-40B4-BE49-F238E27FC236}">
                <a16:creationId xmlns:a16="http://schemas.microsoft.com/office/drawing/2014/main" id="{FC7DFAED-ACA9-4767-B04B-E984746FDE42}"/>
              </a:ext>
            </a:extLst>
          </p:cNvPr>
          <p:cNvSpPr txBox="1"/>
          <p:nvPr/>
        </p:nvSpPr>
        <p:spPr>
          <a:xfrm>
            <a:off x="2891416" y="6287815"/>
            <a:ext cx="38584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from: https://towardsdatascience.com/understanding-1d-and-3d-convolution-neural-network-keras-9d8f76e29610</a:t>
            </a:r>
            <a:endParaRPr lang="en-US" sz="1200">
              <a:solidFill>
                <a:schemeClr val="bg1"/>
              </a:solidFill>
              <a:cs typeface="Calibri"/>
            </a:endParaRPr>
          </a:p>
        </p:txBody>
      </p:sp>
    </p:spTree>
    <p:extLst>
      <p:ext uri="{BB962C8B-B14F-4D97-AF65-F5344CB8AC3E}">
        <p14:creationId xmlns:p14="http://schemas.microsoft.com/office/powerpoint/2010/main" val="269014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18</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83A941A9-FD28-45CA-8E41-9541C78142BD}"/>
              </a:ext>
            </a:extLst>
          </p:cNvPr>
          <p:cNvSpPr txBox="1">
            <a:spLocks/>
          </p:cNvSpPr>
          <p:nvPr/>
        </p:nvSpPr>
        <p:spPr>
          <a:xfrm>
            <a:off x="522173" y="1467248"/>
            <a:ext cx="5404047" cy="2726714"/>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cs typeface="Calibri"/>
              </a:rPr>
              <a:t>Applied to every convolutional and fully-connected layer except for the last one</a:t>
            </a:r>
          </a:p>
          <a:p>
            <a:pPr marL="285750" indent="-285750">
              <a:buChar char="•"/>
            </a:pPr>
            <a:r>
              <a:rPr lang="en-CA">
                <a:solidFill>
                  <a:schemeClr val="bg1"/>
                </a:solidFill>
                <a:cs typeface="Calibri"/>
              </a:rPr>
              <a:t>solves the dead </a:t>
            </a:r>
            <a:r>
              <a:rPr lang="en-CA" err="1">
                <a:solidFill>
                  <a:schemeClr val="bg1"/>
                </a:solidFill>
                <a:cs typeface="Calibri"/>
              </a:rPr>
              <a:t>ReLU</a:t>
            </a:r>
            <a:r>
              <a:rPr lang="en-CA">
                <a:solidFill>
                  <a:schemeClr val="bg1"/>
                </a:solidFill>
                <a:cs typeface="Calibri"/>
              </a:rPr>
              <a:t> problem</a:t>
            </a:r>
            <a:endParaRPr lang="en-CA">
              <a:solidFill>
                <a:schemeClr val="bg1"/>
              </a:solidFill>
            </a:endParaRPr>
          </a:p>
          <a:p>
            <a:pPr marL="285750" indent="-285750">
              <a:buFont typeface="Arial" panose="020B0604020202020204" pitchFamily="34" charset="0"/>
              <a:buChar char="•"/>
            </a:pPr>
            <a:r>
              <a:rPr lang="en-CA">
                <a:solidFill>
                  <a:schemeClr val="bg1"/>
                </a:solidFill>
                <a:cs typeface="Calibri"/>
              </a:rPr>
              <a:t>β = 0.03</a:t>
            </a:r>
          </a:p>
        </p:txBody>
      </p:sp>
      <p:pic>
        <p:nvPicPr>
          <p:cNvPr id="10" name="Picture 12" descr="Chart, line chart&#10;&#10;Description automatically generated">
            <a:extLst>
              <a:ext uri="{FF2B5EF4-FFF2-40B4-BE49-F238E27FC236}">
                <a16:creationId xmlns:a16="http://schemas.microsoft.com/office/drawing/2014/main" id="{0FC74780-992D-4C21-9E19-E9DBFE44EB73}"/>
              </a:ext>
            </a:extLst>
          </p:cNvPr>
          <p:cNvPicPr>
            <a:picLocks noChangeAspect="1"/>
          </p:cNvPicPr>
          <p:nvPr/>
        </p:nvPicPr>
        <p:blipFill>
          <a:blip r:embed="rId3"/>
          <a:stretch>
            <a:fillRect/>
          </a:stretch>
        </p:blipFill>
        <p:spPr>
          <a:xfrm>
            <a:off x="6090249" y="404004"/>
            <a:ext cx="5460521" cy="5503651"/>
          </a:xfrm>
          <a:prstGeom prst="rect">
            <a:avLst/>
          </a:prstGeom>
        </p:spPr>
      </p:pic>
      <p:pic>
        <p:nvPicPr>
          <p:cNvPr id="14" name="Picture 14" descr="Graphical user interface, text, application&#10;&#10;Description automatically generated">
            <a:extLst>
              <a:ext uri="{FF2B5EF4-FFF2-40B4-BE49-F238E27FC236}">
                <a16:creationId xmlns:a16="http://schemas.microsoft.com/office/drawing/2014/main" id="{F657483E-D766-4AC5-9178-DF4C38724777}"/>
              </a:ext>
            </a:extLst>
          </p:cNvPr>
          <p:cNvPicPr>
            <a:picLocks noChangeAspect="1"/>
          </p:cNvPicPr>
          <p:nvPr/>
        </p:nvPicPr>
        <p:blipFill>
          <a:blip r:embed="rId4"/>
          <a:stretch>
            <a:fillRect/>
          </a:stretch>
        </p:blipFill>
        <p:spPr>
          <a:xfrm>
            <a:off x="684363" y="4472213"/>
            <a:ext cx="4741653" cy="1341039"/>
          </a:xfrm>
          <a:prstGeom prst="rect">
            <a:avLst/>
          </a:prstGeom>
        </p:spPr>
      </p:pic>
      <p:sp>
        <p:nvSpPr>
          <p:cNvPr id="3" name="TextBox 2">
            <a:extLst>
              <a:ext uri="{FF2B5EF4-FFF2-40B4-BE49-F238E27FC236}">
                <a16:creationId xmlns:a16="http://schemas.microsoft.com/office/drawing/2014/main" id="{0F1D9F60-7C35-486B-BF8D-2DA0F24C46E5}"/>
              </a:ext>
            </a:extLst>
          </p:cNvPr>
          <p:cNvSpPr txBox="1"/>
          <p:nvPr/>
        </p:nvSpPr>
        <p:spPr>
          <a:xfrm>
            <a:off x="646887" y="514662"/>
            <a:ext cx="44684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4800">
                <a:solidFill>
                  <a:schemeClr val="bg1"/>
                </a:solidFill>
                <a:latin typeface="Calibri Light"/>
                <a:ea typeface="+mn-lt"/>
                <a:cs typeface="+mn-lt"/>
              </a:rPr>
              <a:t>LEAKY ReLU</a:t>
            </a:r>
            <a:endParaRPr lang="en-US" sz="4800">
              <a:solidFill>
                <a:schemeClr val="bg1"/>
              </a:solidFill>
              <a:latin typeface="Calibri Light"/>
              <a:cs typeface="Calibri"/>
            </a:endParaRPr>
          </a:p>
        </p:txBody>
      </p:sp>
      <p:sp>
        <p:nvSpPr>
          <p:cNvPr id="5" name="TextBox 4">
            <a:extLst>
              <a:ext uri="{FF2B5EF4-FFF2-40B4-BE49-F238E27FC236}">
                <a16:creationId xmlns:a16="http://schemas.microsoft.com/office/drawing/2014/main" id="{F98FF2BB-F7C7-43C3-A594-6843515AC947}"/>
              </a:ext>
            </a:extLst>
          </p:cNvPr>
          <p:cNvSpPr txBox="1"/>
          <p:nvPr/>
        </p:nvSpPr>
        <p:spPr>
          <a:xfrm>
            <a:off x="7278511" y="5909732"/>
            <a:ext cx="43518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from: https://www.iamsiddharth.com/ML-Cheatsheet/</a:t>
            </a:r>
            <a:endParaRPr lang="en-US" sz="1200">
              <a:solidFill>
                <a:schemeClr val="bg1"/>
              </a:solidFill>
            </a:endParaRPr>
          </a:p>
        </p:txBody>
      </p:sp>
    </p:spTree>
    <p:extLst>
      <p:ext uri="{BB962C8B-B14F-4D97-AF65-F5344CB8AC3E}">
        <p14:creationId xmlns:p14="http://schemas.microsoft.com/office/powerpoint/2010/main" val="196346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Architecture</a:t>
            </a: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19</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6122891" y="1855531"/>
            <a:ext cx="5651937" cy="4547750"/>
          </a:xfrm>
        </p:spPr>
        <p:txBody>
          <a:bodyPr vert="horz" lIns="91440" tIns="45720" rIns="91440" bIns="45720" rtlCol="0" anchor="t">
            <a:noAutofit/>
          </a:bodyPr>
          <a:lstStyle/>
          <a:p>
            <a:r>
              <a:rPr lang="en-CA">
                <a:solidFill>
                  <a:schemeClr val="bg1"/>
                </a:solidFill>
                <a:cs typeface="Calibri"/>
              </a:rPr>
              <a:t>Things</a:t>
            </a:r>
            <a:r>
              <a:rPr lang="en-CA">
                <a:solidFill>
                  <a:schemeClr val="bg1"/>
                </a:solidFill>
                <a:ea typeface="+mn-lt"/>
                <a:cs typeface="+mn-lt"/>
              </a:rPr>
              <a:t> that the authors tried (but did not use due to similar/inferior performance)</a:t>
            </a:r>
            <a:endParaRPr lang="en-US">
              <a:solidFill>
                <a:schemeClr val="bg1"/>
              </a:solidFill>
              <a:ea typeface="+mn-lt"/>
              <a:cs typeface="+mn-lt"/>
            </a:endParaRPr>
          </a:p>
          <a:p>
            <a:pPr marL="285750" indent="-285750">
              <a:buFont typeface="Arial,Sans-Serif"/>
              <a:buChar char="•"/>
            </a:pPr>
            <a:r>
              <a:rPr lang="en-CA">
                <a:solidFill>
                  <a:schemeClr val="bg1"/>
                </a:solidFill>
                <a:ea typeface="+mn-lt"/>
                <a:cs typeface="+mn-lt"/>
              </a:rPr>
              <a:t>Batch-normalization layers</a:t>
            </a:r>
          </a:p>
          <a:p>
            <a:pPr marL="285750" indent="-285750">
              <a:buFont typeface="Arial,Sans-Serif"/>
              <a:buChar char="•"/>
            </a:pPr>
            <a:r>
              <a:rPr lang="en-CA">
                <a:solidFill>
                  <a:schemeClr val="bg1"/>
                </a:solidFill>
                <a:cs typeface="Calibri"/>
              </a:rPr>
              <a:t>Dropout</a:t>
            </a:r>
          </a:p>
          <a:p>
            <a:pPr marL="285750" indent="-285750">
              <a:buFont typeface="Arial,Sans-Serif"/>
              <a:buChar char="•"/>
            </a:pPr>
            <a:r>
              <a:rPr lang="en-CA">
                <a:solidFill>
                  <a:schemeClr val="bg1"/>
                </a:solidFill>
                <a:ea typeface="+mn-lt"/>
                <a:cs typeface="+mn-lt"/>
              </a:rPr>
              <a:t>Adding/removing convolutional layers and/or fully-connected layers</a:t>
            </a:r>
            <a:endParaRPr lang="en-CA">
              <a:solidFill>
                <a:schemeClr val="bg1"/>
              </a:solidFill>
              <a:cs typeface="Calibri"/>
            </a:endParaRPr>
          </a:p>
          <a:p>
            <a:pPr marL="285750" indent="-285750">
              <a:buFont typeface="Arial,Sans-Serif"/>
              <a:buChar char="•"/>
            </a:pPr>
            <a:r>
              <a:rPr lang="en-CA">
                <a:solidFill>
                  <a:schemeClr val="bg1"/>
                </a:solidFill>
                <a:ea typeface="+mn-lt"/>
                <a:cs typeface="+mn-lt"/>
              </a:rPr>
              <a:t>Increasing/decreasing the number of kernels/neurons in each convolutional/fully-connected layer</a:t>
            </a:r>
            <a:endParaRPr lang="en-CA">
              <a:solidFill>
                <a:schemeClr val="bg1"/>
              </a:solidFill>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Tree>
    <p:extLst>
      <p:ext uri="{BB962C8B-B14F-4D97-AF65-F5344CB8AC3E}">
        <p14:creationId xmlns:p14="http://schemas.microsoft.com/office/powerpoint/2010/main" val="280303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467136-4F8C-464B-8354-70094991F93C}"/>
              </a:ext>
            </a:extLst>
          </p:cNvPr>
          <p:cNvSpPr>
            <a:spLocks noGrp="1"/>
          </p:cNvSpPr>
          <p:nvPr>
            <p:ph type="body" sz="quarter" idx="11"/>
          </p:nvPr>
        </p:nvSpPr>
        <p:spPr>
          <a:xfrm>
            <a:off x="1248718" y="2105631"/>
            <a:ext cx="9694563" cy="2651443"/>
          </a:xfrm>
        </p:spPr>
        <p:txBody>
          <a:bodyPr vert="horz" lIns="91440" tIns="45720" rIns="91440" bIns="45720" rtlCol="0" anchor="t">
            <a:noAutofit/>
          </a:bodyPr>
          <a:lstStyle/>
          <a:p>
            <a:pPr algn="l"/>
            <a:r>
              <a:rPr lang="en-CA" sz="2800">
                <a:ea typeface="+mn-lt"/>
                <a:cs typeface="+mn-lt"/>
              </a:rPr>
              <a:t>Lucie-Smith, L., Peiris, H. V., Pontzen, A., Nord, B., &amp; Thiyagalingam, J. (2020). Deep learning insights into cosmological structure formation. </a:t>
            </a:r>
            <a:r>
              <a:rPr lang="en-CA" sz="2800" i="1">
                <a:ea typeface="+mn-lt"/>
                <a:cs typeface="+mn-lt"/>
              </a:rPr>
              <a:t>arXiv preprint arXiv:2011.10577</a:t>
            </a:r>
            <a:r>
              <a:rPr lang="en-CA" sz="2800">
                <a:ea typeface="+mn-lt"/>
                <a:cs typeface="+mn-lt"/>
              </a:rPr>
              <a:t>.</a:t>
            </a:r>
            <a:endParaRPr lang="en-US">
              <a:ea typeface="+mn-lt"/>
              <a:cs typeface="+mn-lt"/>
            </a:endParaRPr>
          </a:p>
        </p:txBody>
      </p:sp>
      <p:sp>
        <p:nvSpPr>
          <p:cNvPr id="4" name="Slide Number Placeholder 3">
            <a:extLst>
              <a:ext uri="{FF2B5EF4-FFF2-40B4-BE49-F238E27FC236}">
                <a16:creationId xmlns:a16="http://schemas.microsoft.com/office/drawing/2014/main" id="{0A27B69E-6A62-4A69-9674-244CB92472BC}"/>
              </a:ext>
            </a:extLst>
          </p:cNvPr>
          <p:cNvSpPr>
            <a:spLocks noGrp="1"/>
          </p:cNvSpPr>
          <p:nvPr>
            <p:ph type="sldNum" sz="quarter" idx="4294967295"/>
          </p:nvPr>
        </p:nvSpPr>
        <p:spPr>
          <a:xfrm>
            <a:off x="11747500" y="6469063"/>
            <a:ext cx="444500" cy="365125"/>
          </a:xfrm>
        </p:spPr>
        <p:txBody>
          <a:bodyPr/>
          <a:lstStyle/>
          <a:p>
            <a:fld id="{8C2E478F-E849-4A8C-AF1F-CBCC78A7CBFA}" type="slidenum">
              <a:rPr lang="en-US" smtClean="0"/>
              <a:t>2</a:t>
            </a:fld>
            <a:endParaRPr lang="en-US"/>
          </a:p>
        </p:txBody>
      </p:sp>
    </p:spTree>
    <p:extLst>
      <p:ext uri="{BB962C8B-B14F-4D97-AF65-F5344CB8AC3E}">
        <p14:creationId xmlns:p14="http://schemas.microsoft.com/office/powerpoint/2010/main" val="2777208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Architecture</a:t>
            </a: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20</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6109754" y="1855531"/>
            <a:ext cx="5665074" cy="1828199"/>
          </a:xfrm>
        </p:spPr>
        <p:txBody>
          <a:bodyPr vert="horz" lIns="91440" tIns="45720" rIns="91440" bIns="45720" rtlCol="0" anchor="t">
            <a:noAutofit/>
          </a:bodyPr>
          <a:lstStyle/>
          <a:p>
            <a:r>
              <a:rPr lang="en-CA">
                <a:solidFill>
                  <a:schemeClr val="bg1"/>
                </a:solidFill>
                <a:ea typeface="+mn-lt"/>
                <a:cs typeface="+mn-lt"/>
              </a:rPr>
              <a:t>(continued)</a:t>
            </a:r>
          </a:p>
          <a:p>
            <a:pPr marL="285750" indent="-285750">
              <a:buFont typeface="Arial,Sans-Serif"/>
              <a:buChar char="•"/>
            </a:pPr>
            <a:r>
              <a:rPr lang="en-CA">
                <a:solidFill>
                  <a:schemeClr val="bg1"/>
                </a:solidFill>
                <a:ea typeface="+mn-lt"/>
                <a:cs typeface="+mn-lt"/>
              </a:rPr>
              <a:t>Changing the weight initializer</a:t>
            </a:r>
          </a:p>
          <a:p>
            <a:pPr marL="285750" indent="-285750">
              <a:buFont typeface="Arial,Sans-Serif"/>
              <a:buChar char="•"/>
            </a:pPr>
            <a:r>
              <a:rPr lang="en-CA">
                <a:solidFill>
                  <a:schemeClr val="bg1"/>
                </a:solidFill>
                <a:ea typeface="+mn-lt"/>
                <a:cs typeface="+mn-lt"/>
              </a:rPr>
              <a:t>Changing the convolutional kernel size</a:t>
            </a:r>
            <a:endParaRPr lang="en-CA">
              <a:solidFill>
                <a:schemeClr val="bg1"/>
              </a:solidFill>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Tree>
    <p:extLst>
      <p:ext uri="{BB962C8B-B14F-4D97-AF65-F5344CB8AC3E}">
        <p14:creationId xmlns:p14="http://schemas.microsoft.com/office/powerpoint/2010/main" val="334797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Architecture</a:t>
            </a: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21</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C292232C-6CF3-4790-8494-62E92BD0D58C}"/>
              </a:ext>
            </a:extLst>
          </p:cNvPr>
          <p:cNvSpPr txBox="1">
            <a:spLocks/>
          </p:cNvSpPr>
          <p:nvPr/>
        </p:nvSpPr>
        <p:spPr>
          <a:xfrm>
            <a:off x="6091361" y="2036154"/>
            <a:ext cx="5678211" cy="3864578"/>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ea typeface="+mn-lt"/>
                <a:cs typeface="+mn-lt"/>
              </a:rPr>
              <a:t>On the training side, they tried...</a:t>
            </a:r>
            <a:endParaRPr lang="en-US">
              <a:solidFill>
                <a:schemeClr val="bg1"/>
              </a:solidFill>
            </a:endParaRPr>
          </a:p>
          <a:p>
            <a:pPr marL="285750" indent="-285750">
              <a:buFont typeface="Arial,Sans-Serif"/>
              <a:buChar char="•"/>
            </a:pPr>
            <a:r>
              <a:rPr lang="en-CA">
                <a:solidFill>
                  <a:schemeClr val="bg1"/>
                </a:solidFill>
                <a:ea typeface="+mn-lt"/>
                <a:cs typeface="+mn-lt"/>
              </a:rPr>
              <a:t>Adding an additional 300,000 particles from another independent simulation</a:t>
            </a:r>
          </a:p>
          <a:p>
            <a:pPr marL="285750" indent="-285750">
              <a:buFont typeface="Arial,Sans-Serif"/>
              <a:buChar char="•"/>
            </a:pPr>
            <a:r>
              <a:rPr lang="en-CA">
                <a:solidFill>
                  <a:schemeClr val="bg1"/>
                </a:solidFill>
                <a:ea typeface="+mn-lt"/>
                <a:cs typeface="+mn-lt"/>
              </a:rPr>
              <a:t>Re-balancing the training set to have the same number of particles in low- and high-mass halos</a:t>
            </a:r>
          </a:p>
          <a:p>
            <a:pPr marL="285750" indent="-285750">
              <a:buFont typeface="Arial,Sans-Serif"/>
              <a:buChar char="•"/>
            </a:pPr>
            <a:r>
              <a:rPr lang="en-CA">
                <a:solidFill>
                  <a:schemeClr val="bg1"/>
                </a:solidFill>
                <a:cs typeface="Calibri"/>
              </a:rPr>
              <a:t>Use the gravitational potential as the input instead of the density field</a:t>
            </a:r>
          </a:p>
        </p:txBody>
      </p:sp>
    </p:spTree>
    <p:extLst>
      <p:ext uri="{BB962C8B-B14F-4D97-AF65-F5344CB8AC3E}">
        <p14:creationId xmlns:p14="http://schemas.microsoft.com/office/powerpoint/2010/main" val="211981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TRAINING</a:t>
            </a:r>
            <a:endParaRPr lang="en-US">
              <a:solidFill>
                <a:schemeClr val="bg1"/>
              </a:solidFill>
            </a:endParaRP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22</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5" name="Text Placeholder 4">
            <a:extLst>
              <a:ext uri="{FF2B5EF4-FFF2-40B4-BE49-F238E27FC236}">
                <a16:creationId xmlns:a16="http://schemas.microsoft.com/office/drawing/2014/main" id="{A3A7D0B6-0C25-4061-B6D6-895BC10FCE43}"/>
              </a:ext>
            </a:extLst>
          </p:cNvPr>
          <p:cNvSpPr>
            <a:spLocks noGrp="1"/>
          </p:cNvSpPr>
          <p:nvPr>
            <p:ph type="body" sz="quarter" idx="15"/>
          </p:nvPr>
        </p:nvSpPr>
        <p:spPr>
          <a:xfrm>
            <a:off x="6007375" y="1487916"/>
            <a:ext cx="5898336" cy="3772364"/>
          </a:xfrm>
        </p:spPr>
        <p:txBody>
          <a:bodyPr vert="horz" lIns="91440" tIns="45720" rIns="91440" bIns="45720" rtlCol="0" anchor="t">
            <a:noAutofit/>
          </a:bodyPr>
          <a:lstStyle/>
          <a:p>
            <a:endParaRPr lang="en-US">
              <a:solidFill>
                <a:schemeClr val="bg1"/>
              </a:solidFill>
              <a:ea typeface="+mn-lt"/>
              <a:cs typeface="+mn-lt"/>
            </a:endParaRPr>
          </a:p>
          <a:p>
            <a:pPr marL="285750" indent="-285750">
              <a:buChar char="•"/>
            </a:pPr>
            <a:r>
              <a:rPr lang="en-CA">
                <a:solidFill>
                  <a:schemeClr val="bg1"/>
                </a:solidFill>
                <a:ea typeface="+mn-lt"/>
                <a:cs typeface="+mn-lt"/>
              </a:rPr>
              <a:t>200,000 particles, randomly drawn from 20 simulations with different initial conditions</a:t>
            </a:r>
          </a:p>
          <a:p>
            <a:pPr marL="285750" indent="-285750">
              <a:buChar char="•"/>
            </a:pPr>
            <a:r>
              <a:rPr lang="en-CA">
                <a:solidFill>
                  <a:schemeClr val="bg1"/>
                </a:solidFill>
                <a:ea typeface="+mn-lt"/>
                <a:cs typeface="+mn-lt"/>
              </a:rPr>
              <a:t>Batch size = 64 particles</a:t>
            </a: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p:txBody>
      </p:sp>
    </p:spTree>
    <p:extLst>
      <p:ext uri="{BB962C8B-B14F-4D97-AF65-F5344CB8AC3E}">
        <p14:creationId xmlns:p14="http://schemas.microsoft.com/office/powerpoint/2010/main" val="372151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picture containing nature, rain&#10;&#10;Description automatically generated">
            <a:extLst>
              <a:ext uri="{FF2B5EF4-FFF2-40B4-BE49-F238E27FC236}">
                <a16:creationId xmlns:a16="http://schemas.microsoft.com/office/drawing/2014/main" id="{9940F32F-7788-4D83-A985-27CDF3E88305}"/>
              </a:ext>
            </a:extLst>
          </p:cNvPr>
          <p:cNvPicPr>
            <a:picLocks noGrp="1" noChangeAspect="1"/>
          </p:cNvPicPr>
          <p:nvPr>
            <p:ph type="pic" sz="quarter" idx="13"/>
          </p:nvPr>
        </p:nvPicPr>
        <p:blipFill rotWithShape="1">
          <a:blip r:embed="rId2"/>
          <a:srcRect l="26910" r="26910"/>
          <a:stretch/>
        </p:blipFill>
        <p:spPr/>
      </p:pic>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p:txBody>
          <a:bodyPr/>
          <a:lstStyle/>
          <a:p>
            <a:r>
              <a:rPr lang="en-CA" sz="4800">
                <a:solidFill>
                  <a:schemeClr val="bg1"/>
                </a:solidFill>
                <a:cs typeface="Calibri Light"/>
              </a:rPr>
              <a:t>TRAINING</a:t>
            </a:r>
            <a:endParaRPr lang="en-US">
              <a:solidFill>
                <a:schemeClr val="bg1"/>
              </a:solidFill>
            </a:endParaRP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23</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5" name="Text Placeholder 4">
            <a:extLst>
              <a:ext uri="{FF2B5EF4-FFF2-40B4-BE49-F238E27FC236}">
                <a16:creationId xmlns:a16="http://schemas.microsoft.com/office/drawing/2014/main" id="{A3A7D0B6-0C25-4061-B6D6-895BC10FCE43}"/>
              </a:ext>
            </a:extLst>
          </p:cNvPr>
          <p:cNvSpPr>
            <a:spLocks noGrp="1"/>
          </p:cNvSpPr>
          <p:nvPr>
            <p:ph type="body" sz="quarter" idx="15"/>
          </p:nvPr>
        </p:nvSpPr>
        <p:spPr>
          <a:xfrm>
            <a:off x="6007375" y="1487916"/>
            <a:ext cx="5898336" cy="3772364"/>
          </a:xfrm>
        </p:spPr>
        <p:txBody>
          <a:bodyPr vert="horz" lIns="91440" tIns="45720" rIns="91440" bIns="45720" rtlCol="0" anchor="t">
            <a:noAutofit/>
          </a:bodyPr>
          <a:lstStyle/>
          <a:p>
            <a:endParaRPr lang="en-US">
              <a:solidFill>
                <a:schemeClr val="bg1"/>
              </a:solidFill>
              <a:ea typeface="+mn-lt"/>
              <a:cs typeface="+mn-lt"/>
            </a:endParaRPr>
          </a:p>
          <a:p>
            <a:r>
              <a:rPr lang="en-CA">
                <a:solidFill>
                  <a:schemeClr val="bg1"/>
                </a:solidFill>
                <a:latin typeface="Calibri"/>
                <a:cs typeface="Calibri"/>
              </a:rPr>
              <a:t>Optimizer: </a:t>
            </a:r>
            <a:r>
              <a:rPr lang="en-CA" err="1">
                <a:solidFill>
                  <a:schemeClr val="bg1"/>
                </a:solidFill>
                <a:ea typeface="+mn-lt"/>
                <a:cs typeface="+mn-lt"/>
              </a:rPr>
              <a:t>AMSGrad</a:t>
            </a:r>
            <a:r>
              <a:rPr lang="en-CA">
                <a:solidFill>
                  <a:schemeClr val="bg1"/>
                </a:solidFill>
                <a:ea typeface="+mn-lt"/>
                <a:cs typeface="+mn-lt"/>
              </a:rPr>
              <a:t> (variant of Adam)</a:t>
            </a:r>
            <a:endParaRPr lang="en-CA">
              <a:solidFill>
                <a:schemeClr val="bg1"/>
              </a:solidFill>
              <a:latin typeface="Calibri"/>
              <a:cs typeface="Calibri"/>
            </a:endParaRPr>
          </a:p>
          <a:p>
            <a:pPr marL="285750" indent="-285750">
              <a:buChar char="•"/>
            </a:pPr>
            <a:r>
              <a:rPr lang="en-CA">
                <a:solidFill>
                  <a:schemeClr val="bg1"/>
                </a:solidFill>
                <a:ea typeface="+mn-lt"/>
                <a:cs typeface="+mn-lt"/>
              </a:rPr>
              <a:t>Learning rate optimized via cross-validation</a:t>
            </a:r>
            <a:endParaRPr lang="en-CA">
              <a:solidFill>
                <a:schemeClr val="bg1"/>
              </a:solidFill>
              <a:latin typeface="Calibri"/>
              <a:cs typeface="Calibri"/>
            </a:endParaRPr>
          </a:p>
          <a:p>
            <a:pPr marL="285750" indent="-285750">
              <a:buChar char="•"/>
            </a:pPr>
            <a:r>
              <a:rPr lang="en-CA">
                <a:solidFill>
                  <a:schemeClr val="bg1"/>
                </a:solidFill>
                <a:latin typeface="Calibri"/>
                <a:cs typeface="Calibri"/>
              </a:rPr>
              <a:t>Early-stopping after around 25,000 iterations</a:t>
            </a:r>
          </a:p>
          <a:p>
            <a:pPr marL="285750" indent="-285750">
              <a:buChar char="•"/>
            </a:pPr>
            <a:endParaRPr lang="en-CA">
              <a:solidFill>
                <a:schemeClr val="bg1"/>
              </a:solidFill>
              <a:latin typeface="Calibri"/>
              <a:cs typeface="Calibri"/>
            </a:endParaRPr>
          </a:p>
        </p:txBody>
      </p:sp>
    </p:spTree>
    <p:extLst>
      <p:ext uri="{BB962C8B-B14F-4D97-AF65-F5344CB8AC3E}">
        <p14:creationId xmlns:p14="http://schemas.microsoft.com/office/powerpoint/2010/main" val="4034689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24</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7" name="Text Placeholder 4">
            <a:extLst>
              <a:ext uri="{FF2B5EF4-FFF2-40B4-BE49-F238E27FC236}">
                <a16:creationId xmlns:a16="http://schemas.microsoft.com/office/drawing/2014/main" id="{0B22307E-75D7-460B-97A2-7BE03D72BA64}"/>
              </a:ext>
            </a:extLst>
          </p:cNvPr>
          <p:cNvSpPr txBox="1">
            <a:spLocks/>
          </p:cNvSpPr>
          <p:nvPr/>
        </p:nvSpPr>
        <p:spPr>
          <a:xfrm>
            <a:off x="302988" y="1634242"/>
            <a:ext cx="5225447" cy="3922832"/>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cs typeface="Calibri"/>
              </a:rPr>
              <a:t>Maximum Likelihood Estimation</a:t>
            </a:r>
          </a:p>
          <a:p>
            <a:pPr marL="285750" indent="-285750">
              <a:buChar char="•"/>
            </a:pPr>
            <a:r>
              <a:rPr lang="en-CA">
                <a:solidFill>
                  <a:schemeClr val="bg1"/>
                </a:solidFill>
                <a:cs typeface="Calibri"/>
              </a:rPr>
              <a:t>Assume the true data is the sum of the model plus noise</a:t>
            </a:r>
            <a:endParaRPr lang="en-CA">
              <a:solidFill>
                <a:schemeClr val="bg1"/>
              </a:solidFill>
            </a:endParaRPr>
          </a:p>
          <a:p>
            <a:pPr marL="285750" indent="-285750">
              <a:buChar char="•"/>
            </a:pPr>
            <a:r>
              <a:rPr lang="en-CA">
                <a:solidFill>
                  <a:schemeClr val="bg1"/>
                </a:solidFill>
                <a:latin typeface="Calibri"/>
                <a:cs typeface="Calibri"/>
              </a:rPr>
              <a:t>We can calculate the probability of obtaining the noise we need to fit the data</a:t>
            </a:r>
          </a:p>
          <a:p>
            <a:pPr marL="285750" indent="-285750">
              <a:buChar char="•"/>
            </a:pPr>
            <a:r>
              <a:rPr lang="en-CA">
                <a:solidFill>
                  <a:schemeClr val="bg1"/>
                </a:solidFill>
                <a:latin typeface="Calibri"/>
                <a:cs typeface="Calibri"/>
              </a:rPr>
              <a:t>But what probability distribution should we use?</a:t>
            </a:r>
          </a:p>
          <a:p>
            <a:pPr marL="285750" indent="-285750">
              <a:buChar char="•"/>
            </a:pPr>
            <a:endParaRPr lang="en-CA">
              <a:solidFill>
                <a:schemeClr val="bg1"/>
              </a:solidFill>
              <a:latin typeface="Calibri"/>
              <a:cs typeface="Calibri"/>
            </a:endParaRPr>
          </a:p>
        </p:txBody>
      </p:sp>
      <p:sp>
        <p:nvSpPr>
          <p:cNvPr id="3" name="Text Placeholder 2">
            <a:extLst>
              <a:ext uri="{FF2B5EF4-FFF2-40B4-BE49-F238E27FC236}">
                <a16:creationId xmlns:a16="http://schemas.microsoft.com/office/drawing/2014/main" id="{FDB86D0C-09B8-4F52-B4EF-5DEC567EEC60}"/>
              </a:ext>
            </a:extLst>
          </p:cNvPr>
          <p:cNvSpPr>
            <a:spLocks noGrp="1"/>
          </p:cNvSpPr>
          <p:nvPr>
            <p:ph type="body" sz="quarter" idx="15"/>
          </p:nvPr>
        </p:nvSpPr>
        <p:spPr/>
        <p:txBody>
          <a:bodyPr/>
          <a:lstStyle/>
          <a:p>
            <a:endParaRPr lang="en-US"/>
          </a:p>
        </p:txBody>
      </p:sp>
      <p:pic>
        <p:nvPicPr>
          <p:cNvPr id="9" name="Picture 9">
            <a:extLst>
              <a:ext uri="{FF2B5EF4-FFF2-40B4-BE49-F238E27FC236}">
                <a16:creationId xmlns:a16="http://schemas.microsoft.com/office/drawing/2014/main" id="{246522C6-70FE-4370-8702-9CA953349362}"/>
              </a:ext>
            </a:extLst>
          </p:cNvPr>
          <p:cNvPicPr>
            <a:picLocks noChangeAspect="1"/>
          </p:cNvPicPr>
          <p:nvPr/>
        </p:nvPicPr>
        <p:blipFill>
          <a:blip r:embed="rId3"/>
          <a:stretch>
            <a:fillRect/>
          </a:stretch>
        </p:blipFill>
        <p:spPr>
          <a:xfrm>
            <a:off x="5661286" y="1633147"/>
            <a:ext cx="6153462" cy="3454296"/>
          </a:xfrm>
          <a:prstGeom prst="rect">
            <a:avLst/>
          </a:prstGeom>
        </p:spPr>
      </p:pic>
      <p:sp>
        <p:nvSpPr>
          <p:cNvPr id="10" name="TextBox 9">
            <a:extLst>
              <a:ext uri="{FF2B5EF4-FFF2-40B4-BE49-F238E27FC236}">
                <a16:creationId xmlns:a16="http://schemas.microsoft.com/office/drawing/2014/main" id="{C1597D9C-9A06-4003-AD8E-5F9B3B175735}"/>
              </a:ext>
            </a:extLst>
          </p:cNvPr>
          <p:cNvSpPr txBox="1"/>
          <p:nvPr/>
        </p:nvSpPr>
        <p:spPr>
          <a:xfrm>
            <a:off x="5661748" y="5198395"/>
            <a:ext cx="64403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from: BISHOP, M. (2016). Pattern recognition and machine learning. SPRINGER-VERLAG NEW YORK. </a:t>
            </a:r>
            <a:endParaRPr lang="en-US" sz="1200">
              <a:solidFill>
                <a:schemeClr val="bg1"/>
              </a:solidFill>
            </a:endParaRPr>
          </a:p>
        </p:txBody>
      </p:sp>
      <p:sp>
        <p:nvSpPr>
          <p:cNvPr id="12" name="Text Placeholder 4">
            <a:extLst>
              <a:ext uri="{FF2B5EF4-FFF2-40B4-BE49-F238E27FC236}">
                <a16:creationId xmlns:a16="http://schemas.microsoft.com/office/drawing/2014/main" id="{7716B5BB-BE82-46E8-BAA1-4BC770BA0EFF}"/>
              </a:ext>
            </a:extLst>
          </p:cNvPr>
          <p:cNvSpPr txBox="1">
            <a:spLocks/>
          </p:cNvSpPr>
          <p:nvPr/>
        </p:nvSpPr>
        <p:spPr>
          <a:xfrm>
            <a:off x="309078" y="208689"/>
            <a:ext cx="10456125" cy="1173101"/>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800">
                <a:solidFill>
                  <a:schemeClr val="bg1"/>
                </a:solidFill>
                <a:latin typeface="+mj-lt"/>
                <a:ea typeface="+mj-lt"/>
                <a:cs typeface="Calibri"/>
              </a:rPr>
              <a:t>CUSTOM LOSS FUNCTION</a:t>
            </a:r>
            <a:endParaRPr lang="en-US">
              <a:solidFill>
                <a:schemeClr val="bg1"/>
              </a:solidFill>
            </a:endParaRPr>
          </a:p>
          <a:p>
            <a:endParaRPr lang="en-CA" sz="4800">
              <a:solidFill>
                <a:schemeClr val="bg1"/>
              </a:solidFill>
              <a:latin typeface="+mj-lt"/>
              <a:ea typeface="+mj-lt"/>
              <a:cs typeface="Calibri"/>
            </a:endParaRPr>
          </a:p>
        </p:txBody>
      </p:sp>
    </p:spTree>
    <p:extLst>
      <p:ext uri="{BB962C8B-B14F-4D97-AF65-F5344CB8AC3E}">
        <p14:creationId xmlns:p14="http://schemas.microsoft.com/office/powerpoint/2010/main" val="3514159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25</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7" name="Text Placeholder 4">
            <a:extLst>
              <a:ext uri="{FF2B5EF4-FFF2-40B4-BE49-F238E27FC236}">
                <a16:creationId xmlns:a16="http://schemas.microsoft.com/office/drawing/2014/main" id="{0B22307E-75D7-460B-97A2-7BE03D72BA64}"/>
              </a:ext>
            </a:extLst>
          </p:cNvPr>
          <p:cNvSpPr txBox="1">
            <a:spLocks/>
          </p:cNvSpPr>
          <p:nvPr/>
        </p:nvSpPr>
        <p:spPr>
          <a:xfrm>
            <a:off x="610165" y="1378033"/>
            <a:ext cx="10978346" cy="4114924"/>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ea typeface="+mn-lt"/>
                <a:cs typeface="+mn-lt"/>
              </a:rPr>
              <a:t>Motivation</a:t>
            </a:r>
          </a:p>
          <a:p>
            <a:pPr marL="285750" indent="-285750">
              <a:buChar char="•"/>
            </a:pPr>
            <a:r>
              <a:rPr lang="en-US">
                <a:solidFill>
                  <a:schemeClr val="bg1"/>
                </a:solidFill>
                <a:ea typeface="+mn-lt"/>
                <a:cs typeface="+mn-lt"/>
              </a:rPr>
              <a:t>The authors assumed a specific loss function and trained the CNN</a:t>
            </a:r>
          </a:p>
          <a:p>
            <a:pPr marL="285750" indent="-285750">
              <a:buChar char="•"/>
            </a:pPr>
            <a:r>
              <a:rPr lang="en-US">
                <a:solidFill>
                  <a:schemeClr val="bg1"/>
                </a:solidFill>
                <a:ea typeface="+mn-lt"/>
                <a:cs typeface="+mn-lt"/>
              </a:rPr>
              <a:t>Confirmed the choice via comparison of the true data with the predicted values</a:t>
            </a:r>
          </a:p>
          <a:p>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p:txBody>
      </p:sp>
      <p:sp>
        <p:nvSpPr>
          <p:cNvPr id="2" name="TextBox 1">
            <a:extLst>
              <a:ext uri="{FF2B5EF4-FFF2-40B4-BE49-F238E27FC236}">
                <a16:creationId xmlns:a16="http://schemas.microsoft.com/office/drawing/2014/main" id="{6D4AD787-8DE0-4082-96A1-1E5923570094}"/>
              </a:ext>
            </a:extLst>
          </p:cNvPr>
          <p:cNvSpPr txBox="1"/>
          <p:nvPr/>
        </p:nvSpPr>
        <p:spPr>
          <a:xfrm>
            <a:off x="604434" y="552772"/>
            <a:ext cx="66436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bg1"/>
                </a:solidFill>
                <a:latin typeface="+mj-lt"/>
                <a:ea typeface="+mj-lt"/>
                <a:cs typeface="+mj-lt"/>
              </a:rPr>
              <a:t>CUSTOM LOSS FUNCTION</a:t>
            </a:r>
            <a:endParaRPr lang="en-US">
              <a:solidFill>
                <a:schemeClr val="bg1"/>
              </a:solidFill>
            </a:endParaRPr>
          </a:p>
        </p:txBody>
      </p:sp>
    </p:spTree>
    <p:extLst>
      <p:ext uri="{BB962C8B-B14F-4D97-AF65-F5344CB8AC3E}">
        <p14:creationId xmlns:p14="http://schemas.microsoft.com/office/powerpoint/2010/main" val="179055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26</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3" name="Text Placeholder 4">
            <a:extLst>
              <a:ext uri="{FF2B5EF4-FFF2-40B4-BE49-F238E27FC236}">
                <a16:creationId xmlns:a16="http://schemas.microsoft.com/office/drawing/2014/main" id="{DF0832BA-3A13-43EE-A656-DB202E35AAD3}"/>
              </a:ext>
            </a:extLst>
          </p:cNvPr>
          <p:cNvSpPr txBox="1">
            <a:spLocks/>
          </p:cNvSpPr>
          <p:nvPr/>
        </p:nvSpPr>
        <p:spPr>
          <a:xfrm>
            <a:off x="883142" y="4720325"/>
            <a:ext cx="10886381" cy="1855199"/>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latin typeface="Calibri"/>
                <a:cs typeface="Calibri"/>
              </a:rPr>
              <a:t>Sort the particles into bins according to their predicted mass </a:t>
            </a:r>
          </a:p>
          <a:p>
            <a:pPr marL="285750" indent="-285750">
              <a:buChar char="•"/>
            </a:pPr>
            <a:r>
              <a:rPr lang="en-CA">
                <a:solidFill>
                  <a:schemeClr val="bg1"/>
                </a:solidFill>
                <a:latin typeface="Calibri"/>
                <a:cs typeface="Calibri"/>
              </a:rPr>
              <a:t>Their true mass spreads throughout [-1,1]</a:t>
            </a:r>
          </a:p>
          <a:p>
            <a:pPr marL="285750" indent="-285750">
              <a:buChar char="•"/>
            </a:pPr>
            <a:r>
              <a:rPr lang="en-CA">
                <a:solidFill>
                  <a:schemeClr val="bg1"/>
                </a:solidFill>
                <a:latin typeface="Calibri"/>
                <a:cs typeface="Calibri"/>
              </a:rPr>
              <a:t>x-axis is the true mass value, y-axis is the frequency/probability</a:t>
            </a:r>
          </a:p>
          <a:p>
            <a:pPr marL="285750"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p:txBody>
      </p:sp>
      <p:sp>
        <p:nvSpPr>
          <p:cNvPr id="2" name="TextBox 1">
            <a:extLst>
              <a:ext uri="{FF2B5EF4-FFF2-40B4-BE49-F238E27FC236}">
                <a16:creationId xmlns:a16="http://schemas.microsoft.com/office/drawing/2014/main" id="{B2DAB2A9-8238-4238-B477-7FBB77C2407B}"/>
              </a:ext>
            </a:extLst>
          </p:cNvPr>
          <p:cNvSpPr txBox="1"/>
          <p:nvPr/>
        </p:nvSpPr>
        <p:spPr>
          <a:xfrm>
            <a:off x="10107336" y="4553656"/>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rPr>
              <a:t>from </a:t>
            </a:r>
            <a:r>
              <a:rPr lang="en-US" sz="1200" err="1">
                <a:solidFill>
                  <a:srgbClr val="FFFFFF"/>
                </a:solidFill>
              </a:rPr>
              <a:t>L.Lucie</a:t>
            </a:r>
            <a:r>
              <a:rPr lang="en-US" sz="1200">
                <a:solidFill>
                  <a:srgbClr val="FFFFFF"/>
                </a:solidFill>
              </a:rPr>
              <a:t>-Smith et al. 2020</a:t>
            </a:r>
            <a:r>
              <a:rPr lang="en-US" sz="1200">
                <a:cs typeface="Calibri"/>
              </a:rPr>
              <a:t>​</a:t>
            </a:r>
            <a:endParaRPr lang="en-US" sz="1200"/>
          </a:p>
        </p:txBody>
      </p:sp>
      <p:pic>
        <p:nvPicPr>
          <p:cNvPr id="7" name="Picture 7" descr="Histogram&#10;&#10;Description automatically generated">
            <a:extLst>
              <a:ext uri="{FF2B5EF4-FFF2-40B4-BE49-F238E27FC236}">
                <a16:creationId xmlns:a16="http://schemas.microsoft.com/office/drawing/2014/main" id="{9446E9D2-A186-4C7B-8BB9-3925C2A35EA9}"/>
              </a:ext>
            </a:extLst>
          </p:cNvPr>
          <p:cNvPicPr>
            <a:picLocks noChangeAspect="1"/>
          </p:cNvPicPr>
          <p:nvPr/>
        </p:nvPicPr>
        <p:blipFill>
          <a:blip r:embed="rId3"/>
          <a:stretch>
            <a:fillRect/>
          </a:stretch>
        </p:blipFill>
        <p:spPr>
          <a:xfrm>
            <a:off x="2542748" y="123021"/>
            <a:ext cx="7507185" cy="4702501"/>
          </a:xfrm>
          <a:prstGeom prst="rect">
            <a:avLst/>
          </a:prstGeom>
        </p:spPr>
      </p:pic>
    </p:spTree>
    <p:extLst>
      <p:ext uri="{BB962C8B-B14F-4D97-AF65-F5344CB8AC3E}">
        <p14:creationId xmlns:p14="http://schemas.microsoft.com/office/powerpoint/2010/main" val="421218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27</a:t>
            </a:fld>
            <a:endParaRPr lang="en-US"/>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3" name="Text Placeholder 4">
            <a:extLst>
              <a:ext uri="{FF2B5EF4-FFF2-40B4-BE49-F238E27FC236}">
                <a16:creationId xmlns:a16="http://schemas.microsoft.com/office/drawing/2014/main" id="{DF0832BA-3A13-43EE-A656-DB202E35AAD3}"/>
              </a:ext>
            </a:extLst>
          </p:cNvPr>
          <p:cNvSpPr txBox="1">
            <a:spLocks/>
          </p:cNvSpPr>
          <p:nvPr/>
        </p:nvSpPr>
        <p:spPr>
          <a:xfrm>
            <a:off x="780312" y="5203302"/>
            <a:ext cx="11411898" cy="1855199"/>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ea typeface="+mn-lt"/>
                <a:cs typeface="+mn-lt"/>
              </a:rPr>
              <a:t>Gaussian distribution cannot account for the long tails (eg around y = 1 and y = -1)</a:t>
            </a:r>
            <a:endParaRPr lang="en-CA">
              <a:solidFill>
                <a:schemeClr val="bg1"/>
              </a:solidFill>
              <a:latin typeface="Calibri"/>
              <a:cs typeface="Calibri"/>
            </a:endParaRPr>
          </a:p>
          <a:p>
            <a:pPr marL="285750" indent="-285750">
              <a:buChar char="•"/>
            </a:pPr>
            <a:r>
              <a:rPr lang="en-CA">
                <a:solidFill>
                  <a:schemeClr val="bg1"/>
                </a:solidFill>
                <a:latin typeface="Calibri"/>
                <a:cs typeface="Calibri"/>
              </a:rPr>
              <a:t>Choose </a:t>
            </a:r>
            <a:r>
              <a:rPr lang="en-CA">
                <a:solidFill>
                  <a:schemeClr val="bg1"/>
                </a:solidFill>
                <a:ea typeface="+mn-lt"/>
                <a:cs typeface="+mn-lt"/>
              </a:rPr>
              <a:t>the Cauchy distribution function for the likelihood</a:t>
            </a: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a:p>
            <a:pPr marL="285750" indent="-285750">
              <a:buChar char="•"/>
            </a:pPr>
            <a:endParaRPr lang="en-CA">
              <a:solidFill>
                <a:schemeClr val="bg1"/>
              </a:solidFill>
              <a:latin typeface="Calibri"/>
              <a:cs typeface="Calibri"/>
            </a:endParaRPr>
          </a:p>
        </p:txBody>
      </p:sp>
      <p:pic>
        <p:nvPicPr>
          <p:cNvPr id="5" name="Picture 6" descr="Chart, histogram&#10;&#10;Description automatically generated">
            <a:extLst>
              <a:ext uri="{FF2B5EF4-FFF2-40B4-BE49-F238E27FC236}">
                <a16:creationId xmlns:a16="http://schemas.microsoft.com/office/drawing/2014/main" id="{A8A507ED-4B44-46F9-81B3-99CA67C38991}"/>
              </a:ext>
            </a:extLst>
          </p:cNvPr>
          <p:cNvPicPr>
            <a:picLocks noChangeAspect="1"/>
          </p:cNvPicPr>
          <p:nvPr/>
        </p:nvPicPr>
        <p:blipFill>
          <a:blip r:embed="rId3"/>
          <a:stretch>
            <a:fillRect/>
          </a:stretch>
        </p:blipFill>
        <p:spPr>
          <a:xfrm>
            <a:off x="1001842" y="83914"/>
            <a:ext cx="10188314" cy="5041253"/>
          </a:xfrm>
          <a:prstGeom prst="rect">
            <a:avLst/>
          </a:prstGeom>
        </p:spPr>
      </p:pic>
    </p:spTree>
    <p:extLst>
      <p:ext uri="{BB962C8B-B14F-4D97-AF65-F5344CB8AC3E}">
        <p14:creationId xmlns:p14="http://schemas.microsoft.com/office/powerpoint/2010/main" val="252576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28</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658946" y="5377606"/>
            <a:ext cx="11043880" cy="1814813"/>
          </a:xfrm>
        </p:spPr>
        <p:txBody>
          <a:bodyPr vert="horz" lIns="91440" tIns="45720" rIns="91440" bIns="45720" rtlCol="0" anchor="t">
            <a:noAutofit/>
          </a:bodyPr>
          <a:lstStyle/>
          <a:p>
            <a:r>
              <a:rPr lang="en-US">
                <a:solidFill>
                  <a:schemeClr val="bg1"/>
                </a:solidFill>
                <a:ea typeface="+mn-lt"/>
                <a:cs typeface="+mn-lt"/>
              </a:rPr>
              <a:t>(We omit additional terms in the loss function that arise since we restricted the ground truth to [-1,1])</a:t>
            </a:r>
            <a:endParaRPr lang="en-US">
              <a:solidFill>
                <a:schemeClr val="bg1"/>
              </a:solidFill>
            </a:endParaRPr>
          </a:p>
          <a:p>
            <a:pPr marL="285750" indent="-285750">
              <a:buChar char="•"/>
            </a:pPr>
            <a:endParaRPr lang="en-CA">
              <a:solidFill>
                <a:schemeClr val="bg1"/>
              </a:solidFill>
              <a:latin typeface="Calibri"/>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 Placeholder 4">
            <a:extLst>
              <a:ext uri="{FF2B5EF4-FFF2-40B4-BE49-F238E27FC236}">
                <a16:creationId xmlns:a16="http://schemas.microsoft.com/office/drawing/2014/main" id="{CE0A2FBB-42A8-4C6B-A0C9-26B0B5399E45}"/>
              </a:ext>
            </a:extLst>
          </p:cNvPr>
          <p:cNvSpPr txBox="1">
            <a:spLocks/>
          </p:cNvSpPr>
          <p:nvPr/>
        </p:nvSpPr>
        <p:spPr>
          <a:xfrm>
            <a:off x="563006" y="413869"/>
            <a:ext cx="9172856" cy="750857"/>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ea typeface="+mn-lt"/>
                <a:cs typeface="+mn-lt"/>
              </a:rPr>
              <a:t>Negative log-likelihood for the Cauchy distribution</a:t>
            </a:r>
            <a:endParaRPr lang="en-US">
              <a:solidFill>
                <a:schemeClr val="bg1"/>
              </a:solidFill>
            </a:endParaRPr>
          </a:p>
          <a:p>
            <a:pPr marL="285750" indent="-285750">
              <a:buChar char="•"/>
            </a:pPr>
            <a:endParaRPr lang="en-CA">
              <a:solidFill>
                <a:schemeClr val="bg1"/>
              </a:solidFill>
              <a:ea typeface="+mn-lt"/>
              <a:cs typeface="+mn-lt"/>
            </a:endParaRPr>
          </a:p>
        </p:txBody>
      </p:sp>
      <p:pic>
        <p:nvPicPr>
          <p:cNvPr id="3" name="Picture 7">
            <a:extLst>
              <a:ext uri="{FF2B5EF4-FFF2-40B4-BE49-F238E27FC236}">
                <a16:creationId xmlns:a16="http://schemas.microsoft.com/office/drawing/2014/main" id="{7D34681C-64A3-4250-9C30-0F0EC7CB90D2}"/>
              </a:ext>
            </a:extLst>
          </p:cNvPr>
          <p:cNvPicPr>
            <a:picLocks noChangeAspect="1"/>
          </p:cNvPicPr>
          <p:nvPr/>
        </p:nvPicPr>
        <p:blipFill>
          <a:blip r:embed="rId3"/>
          <a:stretch>
            <a:fillRect/>
          </a:stretch>
        </p:blipFill>
        <p:spPr>
          <a:xfrm>
            <a:off x="826958" y="1190134"/>
            <a:ext cx="10413166" cy="1429732"/>
          </a:xfrm>
          <a:prstGeom prst="rect">
            <a:avLst/>
          </a:prstGeom>
        </p:spPr>
      </p:pic>
      <p:sp>
        <p:nvSpPr>
          <p:cNvPr id="10" name="Text Placeholder 4">
            <a:extLst>
              <a:ext uri="{FF2B5EF4-FFF2-40B4-BE49-F238E27FC236}">
                <a16:creationId xmlns:a16="http://schemas.microsoft.com/office/drawing/2014/main" id="{EB764772-913A-4EF8-8AD5-4B3C7E80C5E4}"/>
              </a:ext>
            </a:extLst>
          </p:cNvPr>
          <p:cNvSpPr txBox="1">
            <a:spLocks/>
          </p:cNvSpPr>
          <p:nvPr/>
        </p:nvSpPr>
        <p:spPr>
          <a:xfrm>
            <a:off x="887793" y="3199540"/>
            <a:ext cx="10297118" cy="1088136"/>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en-CA">
                <a:solidFill>
                  <a:schemeClr val="bg1"/>
                </a:solidFill>
                <a:ea typeface="+mn-lt"/>
                <a:cs typeface="+mn-lt"/>
              </a:rPr>
              <a:t>𝛾 determines the half-width at half-maximum of the Cauchy distribution</a:t>
            </a:r>
          </a:p>
          <a:p>
            <a:pPr marL="285750" indent="-285750">
              <a:buChar char="•"/>
            </a:pPr>
            <a:r>
              <a:rPr lang="en-CA">
                <a:solidFill>
                  <a:schemeClr val="bg1"/>
                </a:solidFill>
                <a:ea typeface="+mn-lt"/>
                <a:cs typeface="+mn-lt"/>
              </a:rPr>
              <a:t>Optimized during training (since its optimal value is not known)</a:t>
            </a:r>
          </a:p>
        </p:txBody>
      </p:sp>
      <p:sp>
        <p:nvSpPr>
          <p:cNvPr id="9" name="Text Placeholder 4">
            <a:extLst>
              <a:ext uri="{FF2B5EF4-FFF2-40B4-BE49-F238E27FC236}">
                <a16:creationId xmlns:a16="http://schemas.microsoft.com/office/drawing/2014/main" id="{45B4FAAF-1CF1-402E-A073-63F5FB3092B9}"/>
              </a:ext>
            </a:extLst>
          </p:cNvPr>
          <p:cNvSpPr txBox="1">
            <a:spLocks/>
          </p:cNvSpPr>
          <p:nvPr/>
        </p:nvSpPr>
        <p:spPr>
          <a:xfrm>
            <a:off x="661444" y="4680563"/>
            <a:ext cx="11043880" cy="753010"/>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ea typeface="+mn-lt"/>
                <a:cs typeface="+mn-lt"/>
              </a:rPr>
              <a:t>(Notice the similarities with the mean square error for the Gaussian distribution.)</a:t>
            </a:r>
            <a:endParaRPr lang="en-US">
              <a:solidFill>
                <a:schemeClr val="bg1"/>
              </a:solidFill>
            </a:endParaRPr>
          </a:p>
          <a:p>
            <a:pPr marL="285750" indent="-285750">
              <a:buFont typeface="Arial" panose="020B0604020202020204" pitchFamily="34" charset="0"/>
              <a:buChar char="•"/>
            </a:pPr>
            <a:endParaRPr lang="en-CA">
              <a:solidFill>
                <a:schemeClr val="bg1"/>
              </a:solidFill>
              <a:latin typeface="Calibri"/>
              <a:cs typeface="Calibri"/>
            </a:endParaRPr>
          </a:p>
        </p:txBody>
      </p:sp>
    </p:spTree>
    <p:extLst>
      <p:ext uri="{BB962C8B-B14F-4D97-AF65-F5344CB8AC3E}">
        <p14:creationId xmlns:p14="http://schemas.microsoft.com/office/powerpoint/2010/main" val="93768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29</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717168" y="1389121"/>
            <a:ext cx="9545327" cy="1272373"/>
          </a:xfrm>
        </p:spPr>
        <p:txBody>
          <a:bodyPr vert="horz" lIns="91440" tIns="45720" rIns="91440" bIns="45720" rtlCol="0" anchor="t">
            <a:noAutofit/>
          </a:bodyPr>
          <a:lstStyle/>
          <a:p>
            <a:pPr marL="285750" indent="-285750">
              <a:buChar char="•"/>
            </a:pPr>
            <a:r>
              <a:rPr lang="en-CA">
                <a:solidFill>
                  <a:schemeClr val="bg1"/>
                </a:solidFill>
                <a:latin typeface="Calibri"/>
                <a:cs typeface="Calibri"/>
              </a:rPr>
              <a:t>L2 regularization for the convolutional layers</a:t>
            </a:r>
            <a:endParaRPr lang="en-US">
              <a:solidFill>
                <a:schemeClr val="bg1"/>
              </a:solidFill>
              <a:latin typeface="Calibri"/>
              <a:cs typeface="Calibri"/>
            </a:endParaRPr>
          </a:p>
          <a:p>
            <a:pPr marL="285750" indent="-285750">
              <a:buChar char="•"/>
            </a:pPr>
            <a:r>
              <a:rPr lang="en-CA">
                <a:solidFill>
                  <a:schemeClr val="bg1"/>
                </a:solidFill>
                <a:latin typeface="Calibri"/>
                <a:cs typeface="Calibri"/>
              </a:rPr>
              <a:t>L1 regularization and Group Lasso for the fully-connected layers</a:t>
            </a:r>
          </a:p>
          <a:p>
            <a:pPr marL="285750" indent="-285750">
              <a:buChar char="•"/>
            </a:pPr>
            <a:endParaRPr lang="en-CA">
              <a:solidFill>
                <a:schemeClr val="bg1"/>
              </a:solidFill>
              <a:latin typeface="Calibri"/>
              <a:cs typeface="Calibri"/>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2 | Methodology</a:t>
            </a:r>
          </a:p>
        </p:txBody>
      </p:sp>
      <p:sp>
        <p:nvSpPr>
          <p:cNvPr id="2" name="TextBox 1">
            <a:extLst>
              <a:ext uri="{FF2B5EF4-FFF2-40B4-BE49-F238E27FC236}">
                <a16:creationId xmlns:a16="http://schemas.microsoft.com/office/drawing/2014/main" id="{0237AB33-3EAF-43A7-88FA-C2D868F80FB2}"/>
              </a:ext>
            </a:extLst>
          </p:cNvPr>
          <p:cNvSpPr txBox="1"/>
          <p:nvPr/>
        </p:nvSpPr>
        <p:spPr>
          <a:xfrm>
            <a:off x="713117" y="267419"/>
            <a:ext cx="75058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4800">
                <a:solidFill>
                  <a:schemeClr val="bg1"/>
                </a:solidFill>
                <a:latin typeface="Calibri Light"/>
                <a:ea typeface="+mn-lt"/>
                <a:cs typeface="+mn-lt"/>
              </a:rPr>
              <a:t>REGULARIZATION</a:t>
            </a:r>
            <a:endParaRPr lang="en-CA" sz="4800">
              <a:solidFill>
                <a:schemeClr val="bg1"/>
              </a:solidFill>
              <a:latin typeface="Calibri Light"/>
              <a:cs typeface="Calibri"/>
            </a:endParaRPr>
          </a:p>
        </p:txBody>
      </p:sp>
      <p:sp>
        <p:nvSpPr>
          <p:cNvPr id="3" name="Text Placeholder 4">
            <a:extLst>
              <a:ext uri="{FF2B5EF4-FFF2-40B4-BE49-F238E27FC236}">
                <a16:creationId xmlns:a16="http://schemas.microsoft.com/office/drawing/2014/main" id="{1E161348-3EF8-4A9C-8F37-88A824955425}"/>
              </a:ext>
            </a:extLst>
          </p:cNvPr>
          <p:cNvSpPr txBox="1">
            <a:spLocks/>
          </p:cNvSpPr>
          <p:nvPr/>
        </p:nvSpPr>
        <p:spPr>
          <a:xfrm>
            <a:off x="711716" y="2856963"/>
            <a:ext cx="11026993" cy="2633257"/>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solidFill>
                  <a:schemeClr val="bg1"/>
                </a:solidFill>
                <a:latin typeface="Calibri"/>
                <a:cs typeface="Calibri"/>
              </a:rPr>
              <a:t>Group Lasso</a:t>
            </a:r>
          </a:p>
          <a:p>
            <a:pPr marL="285750" indent="-285750">
              <a:buChar char="•"/>
            </a:pPr>
            <a:r>
              <a:rPr lang="en-CA">
                <a:solidFill>
                  <a:schemeClr val="bg1"/>
                </a:solidFill>
                <a:ea typeface="+mn-lt"/>
                <a:cs typeface="+mn-lt"/>
              </a:rPr>
              <a:t>Promotes group-level sparsity,</a:t>
            </a:r>
            <a:endParaRPr lang="en-CA">
              <a:solidFill>
                <a:schemeClr val="bg1"/>
              </a:solidFill>
              <a:latin typeface="Calibri"/>
              <a:cs typeface="Calibri"/>
            </a:endParaRPr>
          </a:p>
          <a:p>
            <a:pPr marL="285750" indent="-285750">
              <a:buFont typeface="Arial" panose="020B0604020202020204" pitchFamily="34" charset="0"/>
              <a:buChar char="•"/>
            </a:pPr>
            <a:r>
              <a:rPr lang="en-CA">
                <a:solidFill>
                  <a:schemeClr val="bg1"/>
                </a:solidFill>
                <a:latin typeface="Calibri"/>
                <a:cs typeface="Calibri"/>
              </a:rPr>
              <a:t>I.e. encourages </a:t>
            </a:r>
            <a:r>
              <a:rPr lang="en-CA">
                <a:solidFill>
                  <a:schemeClr val="bg1"/>
                </a:solidFill>
                <a:ea typeface="+mn-lt"/>
                <a:cs typeface="+mn-lt"/>
              </a:rPr>
              <a:t>all variables in a group to be simultaneously zero or non-zero</a:t>
            </a:r>
          </a:p>
          <a:p>
            <a:pPr marL="285750" indent="-285750">
              <a:buFont typeface="Arial" panose="020B0604020202020204" pitchFamily="34" charset="0"/>
              <a:buChar char="•"/>
            </a:pPr>
            <a:r>
              <a:rPr lang="en-CA">
                <a:solidFill>
                  <a:schemeClr val="bg1"/>
                </a:solidFill>
                <a:ea typeface="+mn-lt"/>
                <a:cs typeface="+mn-lt"/>
              </a:rPr>
              <a:t>Here, a group = all output weights associated with a single neuron</a:t>
            </a:r>
            <a:endParaRPr lang="en-CA">
              <a:solidFill>
                <a:schemeClr val="bg1"/>
              </a:solidFill>
              <a:cs typeface="Calibri"/>
            </a:endParaRPr>
          </a:p>
        </p:txBody>
      </p:sp>
    </p:spTree>
    <p:extLst>
      <p:ext uri="{BB962C8B-B14F-4D97-AF65-F5344CB8AC3E}">
        <p14:creationId xmlns:p14="http://schemas.microsoft.com/office/powerpoint/2010/main" val="53697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B1DB3C-CFB7-4E71-BB0A-AE9BD57BDEF8}"/>
              </a:ext>
            </a:extLst>
          </p:cNvPr>
          <p:cNvSpPr>
            <a:spLocks noGrp="1"/>
          </p:cNvSpPr>
          <p:nvPr>
            <p:ph type="pic" sz="quarter" idx="10"/>
          </p:nvPr>
        </p:nvSpPr>
        <p:spPr/>
      </p:sp>
      <p:sp>
        <p:nvSpPr>
          <p:cNvPr id="4" name="Text Placeholder 3">
            <a:extLst>
              <a:ext uri="{FF2B5EF4-FFF2-40B4-BE49-F238E27FC236}">
                <a16:creationId xmlns:a16="http://schemas.microsoft.com/office/drawing/2014/main" id="{F7810CE6-FCBC-46F3-B802-EB55564FEADF}"/>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D3AB8836-37C4-47CB-B246-B179FB91E80E}"/>
              </a:ext>
            </a:extLst>
          </p:cNvPr>
          <p:cNvSpPr>
            <a:spLocks noGrp="1"/>
          </p:cNvSpPr>
          <p:nvPr>
            <p:ph type="title"/>
          </p:nvPr>
        </p:nvSpPr>
        <p:spPr/>
        <p:txBody>
          <a:bodyPr/>
          <a:lstStyle/>
          <a:p>
            <a:r>
              <a:rPr lang="en-US">
                <a:cs typeface="Calibri Light"/>
              </a:rPr>
              <a:t>1 | Problem statement</a:t>
            </a:r>
            <a:endParaRPr lang="en-US"/>
          </a:p>
        </p:txBody>
      </p:sp>
    </p:spTree>
    <p:extLst>
      <p:ext uri="{BB962C8B-B14F-4D97-AF65-F5344CB8AC3E}">
        <p14:creationId xmlns:p14="http://schemas.microsoft.com/office/powerpoint/2010/main" val="2962401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B1DB3C-CFB7-4E71-BB0A-AE9BD57BDEF8}"/>
              </a:ext>
            </a:extLst>
          </p:cNvPr>
          <p:cNvSpPr>
            <a:spLocks noGrp="1"/>
          </p:cNvSpPr>
          <p:nvPr>
            <p:ph type="pic" sz="quarter" idx="10"/>
          </p:nvPr>
        </p:nvSpPr>
        <p:spPr/>
      </p:sp>
      <p:sp>
        <p:nvSpPr>
          <p:cNvPr id="3" name="Text Placeholder 2">
            <a:extLst>
              <a:ext uri="{FF2B5EF4-FFF2-40B4-BE49-F238E27FC236}">
                <a16:creationId xmlns:a16="http://schemas.microsoft.com/office/drawing/2014/main" id="{753831EE-8807-4A7F-96A2-4D6EEE2F7932}"/>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F7810CE6-FCBC-46F3-B802-EB55564FEADF}"/>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D3AB8836-37C4-47CB-B246-B179FB91E80E}"/>
              </a:ext>
            </a:extLst>
          </p:cNvPr>
          <p:cNvSpPr>
            <a:spLocks noGrp="1"/>
          </p:cNvSpPr>
          <p:nvPr>
            <p:ph type="title"/>
          </p:nvPr>
        </p:nvSpPr>
        <p:spPr/>
        <p:txBody>
          <a:bodyPr/>
          <a:lstStyle/>
          <a:p>
            <a:r>
              <a:rPr lang="en-US">
                <a:cs typeface="Calibri Light"/>
              </a:rPr>
              <a:t>3 | results</a:t>
            </a:r>
            <a:endParaRPr lang="en-US"/>
          </a:p>
        </p:txBody>
      </p:sp>
    </p:spTree>
    <p:extLst>
      <p:ext uri="{BB962C8B-B14F-4D97-AF65-F5344CB8AC3E}">
        <p14:creationId xmlns:p14="http://schemas.microsoft.com/office/powerpoint/2010/main" val="561046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7068819" y="239267"/>
            <a:ext cx="5301061" cy="1620301"/>
          </a:xfrm>
        </p:spPr>
        <p:txBody>
          <a:bodyPr/>
          <a:lstStyle/>
          <a:p>
            <a:r>
              <a:rPr lang="en-CA" sz="4800">
                <a:solidFill>
                  <a:schemeClr val="bg1"/>
                </a:solidFill>
                <a:ea typeface="+mj-lt"/>
                <a:cs typeface="+mj-lt"/>
              </a:rPr>
              <a:t>PERFORMANCE</a:t>
            </a:r>
          </a:p>
          <a:p>
            <a:endParaRPr lang="en-CA" sz="4800">
              <a:solidFill>
                <a:schemeClr val="bg1"/>
              </a:solidFill>
              <a:cs typeface="Calibri Light"/>
            </a:endParaRP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31</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6963716" y="1718298"/>
            <a:ext cx="5307120" cy="3849499"/>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ea typeface="+mn-lt"/>
                <a:cs typeface="+mn-lt"/>
              </a:rPr>
              <a:t>Higher variance for lower mass halos</a:t>
            </a:r>
          </a:p>
          <a:p>
            <a:pPr marL="285750" indent="-285750">
              <a:buFont typeface="Arial,Sans-Serif" panose="020B0604020202020204" pitchFamily="34" charset="0"/>
              <a:buChar char="•"/>
            </a:pPr>
            <a:r>
              <a:rPr lang="en-CA">
                <a:solidFill>
                  <a:schemeClr val="bg1"/>
                </a:solidFill>
                <a:ea typeface="+mn-lt"/>
                <a:cs typeface="+mn-lt"/>
              </a:rPr>
              <a:t>But the variance is consistent with expectations from analytic models</a:t>
            </a:r>
          </a:p>
          <a:p>
            <a:pPr marL="971550" lvl="1" indent="-285750">
              <a:buFont typeface="Arial" panose="020B0604020202020204" pitchFamily="34" charset="0"/>
              <a:buChar char="•"/>
            </a:pPr>
            <a:r>
              <a:rPr lang="en-CA">
                <a:solidFill>
                  <a:schemeClr val="bg1"/>
                </a:solidFill>
                <a:ea typeface="+mn-lt"/>
                <a:cs typeface="+mn-lt"/>
              </a:rPr>
              <a:t>E.g. Sheth-</a:t>
            </a:r>
            <a:r>
              <a:rPr lang="en-CA" err="1">
                <a:solidFill>
                  <a:schemeClr val="bg1"/>
                </a:solidFill>
                <a:ea typeface="+mn-lt"/>
                <a:cs typeface="+mn-lt"/>
              </a:rPr>
              <a:t>Tormen</a:t>
            </a:r>
            <a:r>
              <a:rPr lang="en-CA">
                <a:solidFill>
                  <a:schemeClr val="bg1"/>
                </a:solidFill>
                <a:ea typeface="+mn-lt"/>
                <a:cs typeface="+mn-lt"/>
              </a:rPr>
              <a:t> ellipsoidal collapse model</a:t>
            </a:r>
          </a:p>
          <a:p>
            <a:pPr marL="285750" indent="-285750">
              <a:buFont typeface="Arial,Sans-Serif" panose="020B0604020202020204" pitchFamily="34" charset="0"/>
              <a:buChar char="•"/>
            </a:pPr>
            <a:r>
              <a:rPr lang="en-CA">
                <a:solidFill>
                  <a:schemeClr val="bg1"/>
                </a:solidFill>
                <a:ea typeface="+mn-lt"/>
                <a:cs typeface="+mn-lt"/>
              </a:rPr>
              <a:t>The maxima of the distributions are in the correct location</a:t>
            </a:r>
            <a:endParaRPr lang="en-CA">
              <a:solidFill>
                <a:schemeClr val="bg1"/>
              </a:solidFill>
              <a:cs typeface="Calibri" panose="020F0502020204030204"/>
            </a:endParaRP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pic>
        <p:nvPicPr>
          <p:cNvPr id="8" name="Picture 8" descr="Chart, histogram&#10;&#10;Description automatically generated">
            <a:extLst>
              <a:ext uri="{FF2B5EF4-FFF2-40B4-BE49-F238E27FC236}">
                <a16:creationId xmlns:a16="http://schemas.microsoft.com/office/drawing/2014/main" id="{4F56DD40-4E94-490E-B477-8754338D39BF}"/>
              </a:ext>
            </a:extLst>
          </p:cNvPr>
          <p:cNvPicPr>
            <a:picLocks noChangeAspect="1"/>
          </p:cNvPicPr>
          <p:nvPr/>
        </p:nvPicPr>
        <p:blipFill>
          <a:blip r:embed="rId2"/>
          <a:stretch>
            <a:fillRect/>
          </a:stretch>
        </p:blipFill>
        <p:spPr>
          <a:xfrm>
            <a:off x="4916" y="470344"/>
            <a:ext cx="6921909" cy="5806697"/>
          </a:xfrm>
          <a:prstGeom prst="rect">
            <a:avLst/>
          </a:prstGeom>
        </p:spPr>
      </p:pic>
      <p:sp>
        <p:nvSpPr>
          <p:cNvPr id="10" name="Rectangle 9">
            <a:extLst>
              <a:ext uri="{FF2B5EF4-FFF2-40B4-BE49-F238E27FC236}">
                <a16:creationId xmlns:a16="http://schemas.microsoft.com/office/drawing/2014/main" id="{50B0BCA0-FDAC-451D-81E4-956A7AE96BEF}"/>
              </a:ext>
            </a:extLst>
          </p:cNvPr>
          <p:cNvSpPr/>
          <p:nvPr/>
        </p:nvSpPr>
        <p:spPr>
          <a:xfrm>
            <a:off x="5222" y="-41394"/>
            <a:ext cx="6919835" cy="514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1BD535-6325-4E84-8804-CDA3EEE5A676}"/>
              </a:ext>
            </a:extLst>
          </p:cNvPr>
          <p:cNvSpPr/>
          <p:nvPr/>
        </p:nvSpPr>
        <p:spPr>
          <a:xfrm>
            <a:off x="614" y="6280969"/>
            <a:ext cx="6918826" cy="578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A647BD-D106-4E50-85CF-2716E48F478A}"/>
              </a:ext>
            </a:extLst>
          </p:cNvPr>
          <p:cNvSpPr txBox="1"/>
          <p:nvPr/>
        </p:nvSpPr>
        <p:spPr>
          <a:xfrm>
            <a:off x="4874655" y="6577788"/>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from </a:t>
            </a:r>
            <a:r>
              <a:rPr lang="en-US" sz="1200" err="1"/>
              <a:t>L.Lucie</a:t>
            </a:r>
            <a:r>
              <a:rPr lang="en-US" sz="1200"/>
              <a:t>-Smith et al. 2020</a:t>
            </a:r>
            <a:r>
              <a:rPr lang="en-US" sz="1200">
                <a:cs typeface="Calibri"/>
              </a:rPr>
              <a:t>​</a:t>
            </a:r>
          </a:p>
        </p:txBody>
      </p:sp>
    </p:spTree>
    <p:extLst>
      <p:ext uri="{BB962C8B-B14F-4D97-AF65-F5344CB8AC3E}">
        <p14:creationId xmlns:p14="http://schemas.microsoft.com/office/powerpoint/2010/main" val="1891801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2948853" y="213436"/>
            <a:ext cx="5301061" cy="1620301"/>
          </a:xfrm>
        </p:spPr>
        <p:txBody>
          <a:bodyPr/>
          <a:lstStyle/>
          <a:p>
            <a:r>
              <a:rPr lang="en-CA" sz="4800">
                <a:solidFill>
                  <a:schemeClr val="bg1"/>
                </a:solidFill>
                <a:ea typeface="+mj-lt"/>
                <a:cs typeface="+mj-lt"/>
              </a:rPr>
              <a:t>PERFORMANCE</a:t>
            </a:r>
          </a:p>
          <a:p>
            <a:endParaRPr lang="en-CA" sz="4800">
              <a:solidFill>
                <a:schemeClr val="bg1"/>
              </a:solidFill>
              <a:cs typeface="Calibri Light"/>
            </a:endParaRP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32</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2948376" y="1712465"/>
            <a:ext cx="9420575" cy="3841221"/>
          </a:xfrm>
        </p:spPr>
        <p:txBody>
          <a:bodyPr vert="horz" lIns="91440" tIns="45720" rIns="91440" bIns="45720" rtlCol="0" anchor="t">
            <a:noAutofit/>
          </a:bodyPr>
          <a:lstStyle/>
          <a:p>
            <a:pPr marL="285750" indent="-285750">
              <a:buChar char="•"/>
            </a:pPr>
            <a:r>
              <a:rPr lang="en-CA">
                <a:solidFill>
                  <a:schemeClr val="bg1"/>
                </a:solidFill>
                <a:ea typeface="+mn-lt"/>
                <a:cs typeface="+mn-lt"/>
              </a:rPr>
              <a:t>Particles in the innermost regions of the highest-mass halos have the most accurate predictions</a:t>
            </a:r>
            <a:endParaRPr lang="en-US">
              <a:solidFill>
                <a:schemeClr val="bg1"/>
              </a:solidFill>
              <a:ea typeface="+mn-lt"/>
              <a:cs typeface="+mn-lt"/>
            </a:endParaRPr>
          </a:p>
          <a:p>
            <a:pPr marL="285750" indent="-285750">
              <a:buChar char="•"/>
            </a:pPr>
            <a:r>
              <a:rPr lang="en-CA">
                <a:solidFill>
                  <a:schemeClr val="bg1"/>
                </a:solidFill>
                <a:ea typeface="+mn-lt"/>
                <a:cs typeface="+mn-lt"/>
              </a:rPr>
              <a:t>Particles in the outskirts of high-mass halos:</a:t>
            </a:r>
            <a:endParaRPr lang="en-CA" spc="0">
              <a:solidFill>
                <a:schemeClr val="bg1"/>
              </a:solidFill>
              <a:ea typeface="+mn-lt"/>
              <a:cs typeface="+mn-lt"/>
            </a:endParaRPr>
          </a:p>
          <a:p>
            <a:pPr marL="971550" lvl="1" indent="0"/>
            <a:r>
              <a:rPr lang="en-CA">
                <a:solidFill>
                  <a:schemeClr val="bg1"/>
                </a:solidFill>
                <a:ea typeface="+mn-lt"/>
                <a:cs typeface="+mn-lt"/>
              </a:rPr>
              <a:t> Can originate from outside the input sub-box volume </a:t>
            </a:r>
          </a:p>
          <a:p>
            <a:pPr marL="971550" lvl="1" indent="0"/>
            <a:r>
              <a:rPr lang="en-CA">
                <a:solidFill>
                  <a:schemeClr val="bg1"/>
                </a:solidFill>
                <a:cs typeface="Calibri" panose="020F0502020204030204"/>
              </a:rPr>
              <a:t> Balance between resolution and box size</a:t>
            </a:r>
            <a:endParaRPr lang="en-CA" spc="0">
              <a:solidFill>
                <a:schemeClr val="bg1"/>
              </a:solidFill>
              <a:cs typeface="Calibri" panose="020F0502020204030204"/>
            </a:endParaRPr>
          </a:p>
          <a:p>
            <a:pPr marL="285750" indent="-285750">
              <a:buChar char="•"/>
            </a:pPr>
            <a:r>
              <a:rPr lang="en-CA">
                <a:solidFill>
                  <a:schemeClr val="bg1"/>
                </a:solidFill>
                <a:cs typeface="Calibri" panose="020F0502020204030204"/>
              </a:rPr>
              <a:t>Smaller mass halos: particles in different locations have similar variances</a:t>
            </a: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sp>
        <p:nvSpPr>
          <p:cNvPr id="7" name="TextBox 6">
            <a:extLst>
              <a:ext uri="{FF2B5EF4-FFF2-40B4-BE49-F238E27FC236}">
                <a16:creationId xmlns:a16="http://schemas.microsoft.com/office/drawing/2014/main" id="{CAA647BD-D106-4E50-85CF-2716E48F478A}"/>
              </a:ext>
            </a:extLst>
          </p:cNvPr>
          <p:cNvSpPr txBox="1"/>
          <p:nvPr/>
        </p:nvSpPr>
        <p:spPr>
          <a:xfrm>
            <a:off x="6928180" y="5996602"/>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rPr>
              <a:t>from </a:t>
            </a:r>
            <a:r>
              <a:rPr lang="en-US" sz="1200" err="1">
                <a:solidFill>
                  <a:srgbClr val="FFFFFF"/>
                </a:solidFill>
              </a:rPr>
              <a:t>L.Lucie</a:t>
            </a:r>
            <a:r>
              <a:rPr lang="en-US" sz="1200">
                <a:solidFill>
                  <a:srgbClr val="FFFFFF"/>
                </a:solidFill>
              </a:rPr>
              <a:t>-Smith et al. 2020</a:t>
            </a:r>
            <a:r>
              <a:rPr lang="en-US" sz="1200">
                <a:cs typeface="Calibri"/>
              </a:rPr>
              <a:t>​</a:t>
            </a:r>
            <a:endParaRPr lang="en-US" sz="1200"/>
          </a:p>
        </p:txBody>
      </p:sp>
      <p:pic>
        <p:nvPicPr>
          <p:cNvPr id="2" name="Picture 8">
            <a:extLst>
              <a:ext uri="{FF2B5EF4-FFF2-40B4-BE49-F238E27FC236}">
                <a16:creationId xmlns:a16="http://schemas.microsoft.com/office/drawing/2014/main" id="{969108F6-76E5-4316-B23F-8F8208FA5DC3}"/>
              </a:ext>
            </a:extLst>
          </p:cNvPr>
          <p:cNvPicPr>
            <a:picLocks noChangeAspect="1"/>
          </p:cNvPicPr>
          <p:nvPr/>
        </p:nvPicPr>
        <p:blipFill>
          <a:blip r:embed="rId2"/>
          <a:stretch>
            <a:fillRect/>
          </a:stretch>
        </p:blipFill>
        <p:spPr>
          <a:xfrm>
            <a:off x="732529" y="143933"/>
            <a:ext cx="2020388" cy="6556021"/>
          </a:xfrm>
          <a:prstGeom prst="rect">
            <a:avLst/>
          </a:prstGeom>
        </p:spPr>
      </p:pic>
    </p:spTree>
    <p:extLst>
      <p:ext uri="{BB962C8B-B14F-4D97-AF65-F5344CB8AC3E}">
        <p14:creationId xmlns:p14="http://schemas.microsoft.com/office/powerpoint/2010/main" val="2269067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7068819" y="239267"/>
            <a:ext cx="5301061" cy="1620301"/>
          </a:xfrm>
        </p:spPr>
        <p:txBody>
          <a:bodyPr/>
          <a:lstStyle/>
          <a:p>
            <a:r>
              <a:rPr lang="en-CA" sz="4800">
                <a:solidFill>
                  <a:schemeClr val="bg1"/>
                </a:solidFill>
                <a:ea typeface="+mj-lt"/>
                <a:cs typeface="+mj-lt"/>
              </a:rPr>
              <a:t>PERFORMANCE</a:t>
            </a:r>
          </a:p>
          <a:p>
            <a:endParaRPr lang="en-CA" sz="4800">
              <a:solidFill>
                <a:schemeClr val="bg1"/>
              </a:solidFill>
              <a:cs typeface="Calibri Light"/>
            </a:endParaRP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33</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7068820" y="1726576"/>
            <a:ext cx="4933243" cy="4843109"/>
          </a:xfrm>
        </p:spPr>
        <p:txBody>
          <a:bodyPr vert="horz" lIns="91440" tIns="45720" rIns="91440" bIns="45720" rtlCol="0" anchor="t">
            <a:noAutofit/>
          </a:bodyPr>
          <a:lstStyle/>
          <a:p>
            <a:pPr marL="285750" indent="-285750">
              <a:buChar char="•"/>
            </a:pPr>
            <a:r>
              <a:rPr lang="en-CA">
                <a:solidFill>
                  <a:schemeClr val="bg1"/>
                </a:solidFill>
                <a:ea typeface="+mn-lt"/>
                <a:cs typeface="+mn-lt"/>
              </a:rPr>
              <a:t>Similar performance to Gradient Boosted Tree (GBT) model from previous work</a:t>
            </a:r>
            <a:endParaRPr lang="en-CA">
              <a:solidFill>
                <a:schemeClr val="bg1"/>
              </a:solidFill>
              <a:cs typeface="Calibri" panose="020F0502020204030204"/>
            </a:endParaRPr>
          </a:p>
          <a:p>
            <a:pPr marL="971550" lvl="1" indent="0"/>
            <a:r>
              <a:rPr lang="en-CA" spc="300">
                <a:solidFill>
                  <a:schemeClr val="bg1"/>
                </a:solidFill>
                <a:ea typeface="+mn-lt"/>
                <a:cs typeface="+mn-lt"/>
              </a:rPr>
              <a:t> Quantified using the </a:t>
            </a:r>
            <a:r>
              <a:rPr lang="en-CA" spc="300" err="1">
                <a:solidFill>
                  <a:schemeClr val="bg1"/>
                </a:solidFill>
                <a:ea typeface="+mn-lt"/>
                <a:cs typeface="+mn-lt"/>
              </a:rPr>
              <a:t>Kullback-Leibler</a:t>
            </a:r>
            <a:r>
              <a:rPr lang="en-CA" spc="300">
                <a:solidFill>
                  <a:schemeClr val="bg1"/>
                </a:solidFill>
                <a:ea typeface="+mn-lt"/>
                <a:cs typeface="+mn-lt"/>
              </a:rPr>
              <a:t> (K-L) divergence</a:t>
            </a:r>
          </a:p>
          <a:p>
            <a:pPr marL="285750" indent="-285750">
              <a:buChar char="•"/>
            </a:pPr>
            <a:r>
              <a:rPr lang="en-CA">
                <a:solidFill>
                  <a:schemeClr val="bg1"/>
                </a:solidFill>
                <a:ea typeface="+mn-lt"/>
                <a:cs typeface="+mn-lt"/>
              </a:rPr>
              <a:t>But, GBT was only fed average density over spheres</a:t>
            </a:r>
            <a:endParaRPr lang="en-CA">
              <a:solidFill>
                <a:schemeClr val="bg1"/>
              </a:solidFill>
              <a:cs typeface="Calibri"/>
            </a:endParaRP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pic>
        <p:nvPicPr>
          <p:cNvPr id="8" name="Picture 8" descr="Chart, histogram&#10;&#10;Description automatically generated">
            <a:extLst>
              <a:ext uri="{FF2B5EF4-FFF2-40B4-BE49-F238E27FC236}">
                <a16:creationId xmlns:a16="http://schemas.microsoft.com/office/drawing/2014/main" id="{4F56DD40-4E94-490E-B477-8754338D39BF}"/>
              </a:ext>
            </a:extLst>
          </p:cNvPr>
          <p:cNvPicPr>
            <a:picLocks noChangeAspect="1"/>
          </p:cNvPicPr>
          <p:nvPr/>
        </p:nvPicPr>
        <p:blipFill>
          <a:blip r:embed="rId2"/>
          <a:stretch>
            <a:fillRect/>
          </a:stretch>
        </p:blipFill>
        <p:spPr>
          <a:xfrm>
            <a:off x="4916" y="470344"/>
            <a:ext cx="6921909" cy="5806697"/>
          </a:xfrm>
          <a:prstGeom prst="rect">
            <a:avLst/>
          </a:prstGeom>
        </p:spPr>
      </p:pic>
      <p:sp>
        <p:nvSpPr>
          <p:cNvPr id="10" name="Rectangle 9">
            <a:extLst>
              <a:ext uri="{FF2B5EF4-FFF2-40B4-BE49-F238E27FC236}">
                <a16:creationId xmlns:a16="http://schemas.microsoft.com/office/drawing/2014/main" id="{50B0BCA0-FDAC-451D-81E4-956A7AE96BEF}"/>
              </a:ext>
            </a:extLst>
          </p:cNvPr>
          <p:cNvSpPr/>
          <p:nvPr/>
        </p:nvSpPr>
        <p:spPr>
          <a:xfrm>
            <a:off x="5222" y="-41394"/>
            <a:ext cx="6919835" cy="514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1BD535-6325-4E84-8804-CDA3EEE5A676}"/>
              </a:ext>
            </a:extLst>
          </p:cNvPr>
          <p:cNvSpPr/>
          <p:nvPr/>
        </p:nvSpPr>
        <p:spPr>
          <a:xfrm>
            <a:off x="614" y="6280969"/>
            <a:ext cx="6918826" cy="578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A647BD-D106-4E50-85CF-2716E48F478A}"/>
              </a:ext>
            </a:extLst>
          </p:cNvPr>
          <p:cNvSpPr txBox="1"/>
          <p:nvPr/>
        </p:nvSpPr>
        <p:spPr>
          <a:xfrm>
            <a:off x="4874655" y="6577788"/>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from </a:t>
            </a:r>
            <a:r>
              <a:rPr lang="en-US" sz="1200" err="1"/>
              <a:t>L.Lucie</a:t>
            </a:r>
            <a:r>
              <a:rPr lang="en-US" sz="1200"/>
              <a:t>-Smith et al. 2020</a:t>
            </a:r>
            <a:r>
              <a:rPr lang="en-US" sz="1200">
                <a:cs typeface="Calibri"/>
              </a:rPr>
              <a:t>​</a:t>
            </a:r>
          </a:p>
        </p:txBody>
      </p:sp>
    </p:spTree>
    <p:extLst>
      <p:ext uri="{BB962C8B-B14F-4D97-AF65-F5344CB8AC3E}">
        <p14:creationId xmlns:p14="http://schemas.microsoft.com/office/powerpoint/2010/main" val="476627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7068819" y="439282"/>
            <a:ext cx="4846320" cy="1435947"/>
          </a:xfrm>
        </p:spPr>
        <p:txBody>
          <a:bodyPr/>
          <a:lstStyle/>
          <a:p>
            <a:r>
              <a:rPr lang="en-CA" sz="4800">
                <a:solidFill>
                  <a:schemeClr val="bg1"/>
                </a:solidFill>
                <a:cs typeface="Calibri Light"/>
              </a:rPr>
              <a:t>interpretation</a:t>
            </a: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34</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ea typeface="+mn-lt"/>
                <a:cs typeface="+mn-lt"/>
              </a:rPr>
              <a:t>Retrained network using spherically averaged input data</a:t>
            </a:r>
            <a:endParaRPr lang="en-US">
              <a:solidFill>
                <a:schemeClr val="bg1"/>
              </a:solidFill>
              <a:ea typeface="+mn-lt"/>
              <a:cs typeface="+mn-lt"/>
            </a:endParaRPr>
          </a:p>
          <a:p>
            <a:pPr marL="285750" indent="-285750">
              <a:buFont typeface="Arial,Sans-Serif" panose="020B0604020202020204" pitchFamily="34" charset="0"/>
              <a:buChar char="•"/>
            </a:pPr>
            <a:r>
              <a:rPr lang="en-CA">
                <a:solidFill>
                  <a:schemeClr val="bg1"/>
                </a:solidFill>
                <a:ea typeface="+mn-lt"/>
                <a:cs typeface="+mn-lt"/>
              </a:rPr>
              <a:t>Saw little/no decrease in performance</a:t>
            </a:r>
          </a:p>
          <a:p>
            <a:pPr marL="285750" indent="-285750">
              <a:buFont typeface="Arial,Sans-Serif" panose="020B0604020202020204" pitchFamily="34" charset="0"/>
              <a:buChar char="•"/>
            </a:pPr>
            <a:r>
              <a:rPr lang="en-CA">
                <a:solidFill>
                  <a:schemeClr val="bg1"/>
                </a:solidFill>
                <a:cs typeface="Calibri"/>
              </a:rPr>
              <a:t>"Learned" info must be equivalent to spherical densities</a:t>
            </a: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pic>
        <p:nvPicPr>
          <p:cNvPr id="7" name="Picture 7" descr="A picture containing graphical user interface&#10;&#10;Description automatically generated">
            <a:extLst>
              <a:ext uri="{FF2B5EF4-FFF2-40B4-BE49-F238E27FC236}">
                <a16:creationId xmlns:a16="http://schemas.microsoft.com/office/drawing/2014/main" id="{9513249C-7FA9-43A2-B07B-8E77F764FA86}"/>
              </a:ext>
            </a:extLst>
          </p:cNvPr>
          <p:cNvPicPr>
            <a:picLocks noChangeAspect="1"/>
          </p:cNvPicPr>
          <p:nvPr/>
        </p:nvPicPr>
        <p:blipFill>
          <a:blip r:embed="rId3"/>
          <a:stretch>
            <a:fillRect/>
          </a:stretch>
        </p:blipFill>
        <p:spPr>
          <a:xfrm>
            <a:off x="-1229" y="452097"/>
            <a:ext cx="6221361" cy="5955345"/>
          </a:xfrm>
          <a:prstGeom prst="rect">
            <a:avLst/>
          </a:prstGeom>
        </p:spPr>
      </p:pic>
      <p:sp>
        <p:nvSpPr>
          <p:cNvPr id="8" name="Rectangle 7">
            <a:extLst>
              <a:ext uri="{FF2B5EF4-FFF2-40B4-BE49-F238E27FC236}">
                <a16:creationId xmlns:a16="http://schemas.microsoft.com/office/drawing/2014/main" id="{4C1AA8B8-4DF7-45A3-851D-96AE243B1C21}"/>
              </a:ext>
            </a:extLst>
          </p:cNvPr>
          <p:cNvSpPr/>
          <p:nvPr/>
        </p:nvSpPr>
        <p:spPr>
          <a:xfrm>
            <a:off x="-2459" y="-2459"/>
            <a:ext cx="6218902" cy="454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D35A15-48EF-465D-9EC7-CC09E70BD7A8}"/>
              </a:ext>
            </a:extLst>
          </p:cNvPr>
          <p:cNvSpPr/>
          <p:nvPr/>
        </p:nvSpPr>
        <p:spPr>
          <a:xfrm>
            <a:off x="-7068" y="6396189"/>
            <a:ext cx="6218902" cy="467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140BD7-61EC-4B25-B898-125BC4F4C9A7}"/>
              </a:ext>
            </a:extLst>
          </p:cNvPr>
          <p:cNvSpPr txBox="1"/>
          <p:nvPr/>
        </p:nvSpPr>
        <p:spPr>
          <a:xfrm>
            <a:off x="4165207" y="6577789"/>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from </a:t>
            </a:r>
            <a:r>
              <a:rPr lang="en-US" sz="1200" err="1"/>
              <a:t>L.Lucie</a:t>
            </a:r>
            <a:r>
              <a:rPr lang="en-US" sz="1200"/>
              <a:t>-Smith et al. 2020</a:t>
            </a:r>
            <a:r>
              <a:rPr lang="en-US" sz="1200">
                <a:cs typeface="Calibri"/>
              </a:rPr>
              <a:t>​</a:t>
            </a:r>
          </a:p>
        </p:txBody>
      </p:sp>
    </p:spTree>
    <p:extLst>
      <p:ext uri="{BB962C8B-B14F-4D97-AF65-F5344CB8AC3E}">
        <p14:creationId xmlns:p14="http://schemas.microsoft.com/office/powerpoint/2010/main" val="341048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35</a:t>
            </a:fld>
            <a:endParaRPr lang="en-US"/>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pic>
        <p:nvPicPr>
          <p:cNvPr id="2" name="Picture 9" descr="Chart, histogram&#10;&#10;Description automatically generated">
            <a:extLst>
              <a:ext uri="{FF2B5EF4-FFF2-40B4-BE49-F238E27FC236}">
                <a16:creationId xmlns:a16="http://schemas.microsoft.com/office/drawing/2014/main" id="{EA3FE8A2-2AEC-4321-91C0-F190CE09F5EC}"/>
              </a:ext>
            </a:extLst>
          </p:cNvPr>
          <p:cNvPicPr>
            <a:picLocks noChangeAspect="1"/>
          </p:cNvPicPr>
          <p:nvPr/>
        </p:nvPicPr>
        <p:blipFill>
          <a:blip r:embed="rId3"/>
          <a:stretch>
            <a:fillRect/>
          </a:stretch>
        </p:blipFill>
        <p:spPr>
          <a:xfrm>
            <a:off x="519953" y="67952"/>
            <a:ext cx="11207472" cy="6149914"/>
          </a:xfrm>
          <a:prstGeom prst="rect">
            <a:avLst/>
          </a:prstGeom>
        </p:spPr>
      </p:pic>
      <p:sp>
        <p:nvSpPr>
          <p:cNvPr id="3" name="TextBox 2">
            <a:extLst>
              <a:ext uri="{FF2B5EF4-FFF2-40B4-BE49-F238E27FC236}">
                <a16:creationId xmlns:a16="http://schemas.microsoft.com/office/drawing/2014/main" id="{9A3EB163-F2E6-42A9-9A56-FF654456EBAC}"/>
              </a:ext>
            </a:extLst>
          </p:cNvPr>
          <p:cNvSpPr txBox="1"/>
          <p:nvPr/>
        </p:nvSpPr>
        <p:spPr>
          <a:xfrm>
            <a:off x="9685810" y="5949839"/>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from </a:t>
            </a:r>
            <a:r>
              <a:rPr lang="en-US" sz="1200" err="1"/>
              <a:t>L.Lucie</a:t>
            </a:r>
            <a:r>
              <a:rPr lang="en-US" sz="1200"/>
              <a:t>-Smith et al. 2020</a:t>
            </a:r>
            <a:r>
              <a:rPr lang="en-US" sz="1200">
                <a:cs typeface="Calibri"/>
              </a:rPr>
              <a:t>​</a:t>
            </a:r>
          </a:p>
        </p:txBody>
      </p:sp>
    </p:spTree>
    <p:extLst>
      <p:ext uri="{BB962C8B-B14F-4D97-AF65-F5344CB8AC3E}">
        <p14:creationId xmlns:p14="http://schemas.microsoft.com/office/powerpoint/2010/main" val="391572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934073" y="645926"/>
            <a:ext cx="4846320" cy="1435947"/>
          </a:xfrm>
        </p:spPr>
        <p:txBody>
          <a:bodyPr/>
          <a:lstStyle/>
          <a:p>
            <a:r>
              <a:rPr lang="en-CA" sz="4800">
                <a:solidFill>
                  <a:schemeClr val="bg1"/>
                </a:solidFill>
                <a:cs typeface="Calibri Light"/>
              </a:rPr>
              <a:t>interpretation</a:t>
            </a: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36</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930487" y="2078875"/>
            <a:ext cx="10253133" cy="3798888"/>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ea typeface="+mn-lt"/>
                <a:cs typeface="+mn-lt"/>
              </a:rPr>
              <a:t>Traditional approaches to gravitational collapse emphasize the importance of tidal shear for halo collapse</a:t>
            </a:r>
            <a:endParaRPr lang="en-CA">
              <a:solidFill>
                <a:schemeClr val="bg1"/>
              </a:solidFill>
              <a:cs typeface="Calibri"/>
            </a:endParaRPr>
          </a:p>
          <a:p>
            <a:pPr marL="971550" lvl="1" indent="-285750">
              <a:buFont typeface="Arial,Sans-Serif" panose="020B0604020202020204" pitchFamily="34" charset="0"/>
            </a:pPr>
            <a:r>
              <a:rPr lang="en-CA">
                <a:solidFill>
                  <a:schemeClr val="bg1"/>
                </a:solidFill>
                <a:cs typeface="Calibri"/>
              </a:rPr>
              <a:t>E.g. ellipsoidal collapse model, “peak-patch” theory</a:t>
            </a:r>
          </a:p>
          <a:p>
            <a:pPr marL="285750" indent="-285750">
              <a:buFont typeface="Arial" panose="020B0604020202020204" pitchFamily="34" charset="0"/>
              <a:buChar char="•"/>
            </a:pPr>
            <a:r>
              <a:rPr lang="en-CA">
                <a:solidFill>
                  <a:schemeClr val="bg1"/>
                </a:solidFill>
                <a:cs typeface="Calibri"/>
              </a:rPr>
              <a:t>This work (along with previous GBT) shows that </a:t>
            </a:r>
            <a:r>
              <a:rPr lang="en-CA">
                <a:solidFill>
                  <a:schemeClr val="bg1"/>
                </a:solidFill>
                <a:ea typeface="+mn-lt"/>
                <a:cs typeface="+mn-lt"/>
              </a:rPr>
              <a:t>anisotropic information does not contribute significantly to the final halo masses</a:t>
            </a:r>
            <a:endParaRPr lang="en-CA">
              <a:solidFill>
                <a:schemeClr val="bg1"/>
              </a:solidFill>
              <a:cs typeface="Calibri"/>
            </a:endParaRPr>
          </a:p>
          <a:p>
            <a:pPr marL="285750" indent="-285750">
              <a:buFont typeface="Arial,Sans-Serif" panose="020B0604020202020204" pitchFamily="34" charset="0"/>
              <a:buChar char="•"/>
            </a:pPr>
            <a:r>
              <a:rPr lang="en-CA">
                <a:solidFill>
                  <a:schemeClr val="bg1"/>
                </a:solidFill>
                <a:ea typeface="+mn-lt"/>
                <a:cs typeface="+mn-lt"/>
              </a:rPr>
              <a:t>Re-evaluation of the current understanding of gravitational collapse!</a:t>
            </a:r>
            <a:endParaRPr lang="en-CA">
              <a:solidFill>
                <a:schemeClr val="bg1"/>
              </a:solidFill>
              <a:cs typeface="Calibri"/>
            </a:endParaRPr>
          </a:p>
          <a:p>
            <a:pPr marL="285750" indent="-285750">
              <a:buFont typeface="Arial,Sans-Serif" panose="020B0604020202020204" pitchFamily="34" charset="0"/>
              <a:buChar char="•"/>
            </a:pPr>
            <a:endParaRPr lang="en-CA">
              <a:solidFill>
                <a:schemeClr val="bg1"/>
              </a:solidFill>
              <a:cs typeface="Calibri"/>
            </a:endParaRP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spTree>
    <p:extLst>
      <p:ext uri="{BB962C8B-B14F-4D97-AF65-F5344CB8AC3E}">
        <p14:creationId xmlns:p14="http://schemas.microsoft.com/office/powerpoint/2010/main" val="3844853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792005" y="284299"/>
            <a:ext cx="4846320" cy="1435947"/>
          </a:xfrm>
        </p:spPr>
        <p:txBody>
          <a:bodyPr/>
          <a:lstStyle/>
          <a:p>
            <a:r>
              <a:rPr lang="en-CA" sz="4800">
                <a:solidFill>
                  <a:schemeClr val="bg1"/>
                </a:solidFill>
                <a:cs typeface="Calibri Light"/>
              </a:rPr>
              <a:t>interpretation</a:t>
            </a: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37</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794878" y="1748340"/>
            <a:ext cx="4580466" cy="3827110"/>
          </a:xfrm>
        </p:spPr>
        <p:txBody>
          <a:bodyPr vert="horz" lIns="91440" tIns="45720" rIns="91440" bIns="45720" rtlCol="0" anchor="t">
            <a:noAutofit/>
          </a:bodyPr>
          <a:lstStyle/>
          <a:p>
            <a:r>
              <a:rPr lang="en-CA">
                <a:solidFill>
                  <a:schemeClr val="bg1"/>
                </a:solidFill>
                <a:ea typeface="+mn-lt"/>
                <a:cs typeface="+mn-lt"/>
              </a:rPr>
              <a:t>How do we know if the CNN is learning features across different scales?</a:t>
            </a:r>
          </a:p>
          <a:p>
            <a:pPr marL="285750" indent="-285750">
              <a:buFont typeface="Arial,Sans-Serif" panose="020B0604020202020204" pitchFamily="34" charset="0"/>
              <a:buChar char="•"/>
            </a:pPr>
            <a:r>
              <a:rPr lang="en-CA">
                <a:solidFill>
                  <a:schemeClr val="bg1"/>
                </a:solidFill>
                <a:ea typeface="+mn-lt"/>
                <a:cs typeface="+mn-lt"/>
              </a:rPr>
              <a:t>Retrained the network </a:t>
            </a:r>
            <a:r>
              <a:rPr lang="en-CA">
                <a:solidFill>
                  <a:schemeClr val="bg1"/>
                </a:solidFill>
                <a:cs typeface="Calibri"/>
              </a:rPr>
              <a:t>to identify dark matter halos</a:t>
            </a:r>
          </a:p>
          <a:p>
            <a:pPr marL="285750" indent="-285750">
              <a:buFont typeface="Arial,Sans-Serif" panose="020B0604020202020204" pitchFamily="34" charset="0"/>
              <a:buChar char="•"/>
            </a:pPr>
            <a:r>
              <a:rPr lang="en-CA">
                <a:solidFill>
                  <a:schemeClr val="bg1"/>
                </a:solidFill>
                <a:cs typeface="Calibri"/>
              </a:rPr>
              <a:t>Input = final density field</a:t>
            </a:r>
          </a:p>
          <a:p>
            <a:pPr marL="285750" indent="-285750">
              <a:buFont typeface="Arial,Sans-Serif" panose="020B0604020202020204" pitchFamily="34" charset="0"/>
              <a:buChar char="•"/>
            </a:pPr>
            <a:r>
              <a:rPr lang="en-CA">
                <a:solidFill>
                  <a:schemeClr val="bg1"/>
                </a:solidFill>
                <a:cs typeface="Calibri"/>
              </a:rPr>
              <a:t>Output = mass of the halo the particle is in</a:t>
            </a: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sp>
        <p:nvSpPr>
          <p:cNvPr id="9" name="TextBox 8">
            <a:extLst>
              <a:ext uri="{FF2B5EF4-FFF2-40B4-BE49-F238E27FC236}">
                <a16:creationId xmlns:a16="http://schemas.microsoft.com/office/drawing/2014/main" id="{11A784F8-5E14-45CD-BB11-C3A42D69E3FE}"/>
              </a:ext>
            </a:extLst>
          </p:cNvPr>
          <p:cNvSpPr txBox="1"/>
          <p:nvPr/>
        </p:nvSpPr>
        <p:spPr>
          <a:xfrm>
            <a:off x="10070372" y="6274362"/>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rPr>
              <a:t>from </a:t>
            </a:r>
            <a:r>
              <a:rPr lang="en-US" sz="1200" err="1">
                <a:solidFill>
                  <a:srgbClr val="FFFFFF"/>
                </a:solidFill>
              </a:rPr>
              <a:t>L.Lucie</a:t>
            </a:r>
            <a:r>
              <a:rPr lang="en-US" sz="1200">
                <a:solidFill>
                  <a:srgbClr val="FFFFFF"/>
                </a:solidFill>
              </a:rPr>
              <a:t>-Smith et al. 2020</a:t>
            </a:r>
            <a:r>
              <a:rPr lang="en-US" sz="1200">
                <a:cs typeface="Calibri"/>
              </a:rPr>
              <a:t>​</a:t>
            </a:r>
            <a:endParaRPr lang="en-US" sz="1200"/>
          </a:p>
        </p:txBody>
      </p:sp>
      <p:pic>
        <p:nvPicPr>
          <p:cNvPr id="10" name="Picture 10">
            <a:extLst>
              <a:ext uri="{FF2B5EF4-FFF2-40B4-BE49-F238E27FC236}">
                <a16:creationId xmlns:a16="http://schemas.microsoft.com/office/drawing/2014/main" id="{698694D2-D4DB-4F57-A40C-4E99EDBB4992}"/>
              </a:ext>
            </a:extLst>
          </p:cNvPr>
          <p:cNvPicPr>
            <a:picLocks noChangeAspect="1"/>
          </p:cNvPicPr>
          <p:nvPr/>
        </p:nvPicPr>
        <p:blipFill>
          <a:blip r:embed="rId3"/>
          <a:stretch>
            <a:fillRect/>
          </a:stretch>
        </p:blipFill>
        <p:spPr>
          <a:xfrm>
            <a:off x="5867401" y="119020"/>
            <a:ext cx="5635976" cy="6041405"/>
          </a:xfrm>
          <a:prstGeom prst="rect">
            <a:avLst/>
          </a:prstGeom>
        </p:spPr>
      </p:pic>
    </p:spTree>
    <p:extLst>
      <p:ext uri="{BB962C8B-B14F-4D97-AF65-F5344CB8AC3E}">
        <p14:creationId xmlns:p14="http://schemas.microsoft.com/office/powerpoint/2010/main" val="4003869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38</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1071599" y="5253876"/>
            <a:ext cx="10055577" cy="2020889"/>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ea typeface="+mn-lt"/>
                <a:cs typeface="+mn-lt"/>
              </a:rPr>
              <a:t>Good agreement: correlation coefficient 𝑟 = 0.96</a:t>
            </a:r>
          </a:p>
          <a:p>
            <a:pPr marL="285750" indent="-285750">
              <a:buFont typeface="Arial,Sans-Serif" panose="020B0604020202020204" pitchFamily="34" charset="0"/>
              <a:buChar char="•"/>
            </a:pPr>
            <a:r>
              <a:rPr lang="en-CA">
                <a:solidFill>
                  <a:schemeClr val="bg1"/>
                </a:solidFill>
                <a:ea typeface="+mn-lt"/>
                <a:cs typeface="+mn-lt"/>
              </a:rPr>
              <a:t>Predictions are highly accurate throughout the full mass range of halos</a:t>
            </a:r>
            <a:endParaRPr lang="en-CA">
              <a:solidFill>
                <a:schemeClr val="bg1"/>
              </a:solidFill>
              <a:cs typeface="Calibri"/>
            </a:endParaRP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3 | Results</a:t>
            </a:r>
          </a:p>
        </p:txBody>
      </p:sp>
      <p:pic>
        <p:nvPicPr>
          <p:cNvPr id="8" name="Picture 8" descr="Chart&#10;&#10;Description automatically generated">
            <a:extLst>
              <a:ext uri="{FF2B5EF4-FFF2-40B4-BE49-F238E27FC236}">
                <a16:creationId xmlns:a16="http://schemas.microsoft.com/office/drawing/2014/main" id="{3282E0FD-9ADF-4E7B-96E6-813272EB82FA}"/>
              </a:ext>
            </a:extLst>
          </p:cNvPr>
          <p:cNvPicPr>
            <a:picLocks noChangeAspect="1"/>
          </p:cNvPicPr>
          <p:nvPr/>
        </p:nvPicPr>
        <p:blipFill>
          <a:blip r:embed="rId3"/>
          <a:stretch>
            <a:fillRect/>
          </a:stretch>
        </p:blipFill>
        <p:spPr>
          <a:xfrm>
            <a:off x="2381956" y="163197"/>
            <a:ext cx="6369754" cy="5148717"/>
          </a:xfrm>
          <a:prstGeom prst="rect">
            <a:avLst/>
          </a:prstGeom>
        </p:spPr>
      </p:pic>
      <p:sp>
        <p:nvSpPr>
          <p:cNvPr id="3" name="TextBox 2">
            <a:extLst>
              <a:ext uri="{FF2B5EF4-FFF2-40B4-BE49-F238E27FC236}">
                <a16:creationId xmlns:a16="http://schemas.microsoft.com/office/drawing/2014/main" id="{8283A561-07B5-44FE-AC34-B53BC222A921}"/>
              </a:ext>
            </a:extLst>
          </p:cNvPr>
          <p:cNvSpPr txBox="1"/>
          <p:nvPr/>
        </p:nvSpPr>
        <p:spPr>
          <a:xfrm>
            <a:off x="7115410" y="5035932"/>
            <a:ext cx="20439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L.Lucie-Smith et al. 2020</a:t>
            </a:r>
            <a:r>
              <a:rPr lang="en-US" sz="1200">
                <a:cs typeface="Calibri"/>
              </a:rPr>
              <a:t>​</a:t>
            </a:r>
          </a:p>
        </p:txBody>
      </p:sp>
    </p:spTree>
    <p:extLst>
      <p:ext uri="{BB962C8B-B14F-4D97-AF65-F5344CB8AC3E}">
        <p14:creationId xmlns:p14="http://schemas.microsoft.com/office/powerpoint/2010/main" val="2284322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B1DB3C-CFB7-4E71-BB0A-AE9BD57BDEF8}"/>
              </a:ext>
            </a:extLst>
          </p:cNvPr>
          <p:cNvSpPr>
            <a:spLocks noGrp="1"/>
          </p:cNvSpPr>
          <p:nvPr>
            <p:ph type="pic" sz="quarter" idx="10"/>
          </p:nvPr>
        </p:nvSpPr>
        <p:spPr/>
      </p:sp>
      <p:sp>
        <p:nvSpPr>
          <p:cNvPr id="3" name="Text Placeholder 2">
            <a:extLst>
              <a:ext uri="{FF2B5EF4-FFF2-40B4-BE49-F238E27FC236}">
                <a16:creationId xmlns:a16="http://schemas.microsoft.com/office/drawing/2014/main" id="{753831EE-8807-4A7F-96A2-4D6EEE2F7932}"/>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F7810CE6-FCBC-46F3-B802-EB55564FEADF}"/>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D3AB8836-37C4-47CB-B246-B179FB91E80E}"/>
              </a:ext>
            </a:extLst>
          </p:cNvPr>
          <p:cNvSpPr>
            <a:spLocks noGrp="1"/>
          </p:cNvSpPr>
          <p:nvPr>
            <p:ph type="title"/>
          </p:nvPr>
        </p:nvSpPr>
        <p:spPr/>
        <p:txBody>
          <a:bodyPr/>
          <a:lstStyle/>
          <a:p>
            <a:r>
              <a:rPr lang="en-US">
                <a:cs typeface="Calibri Light"/>
              </a:rPr>
              <a:t>4 | Roadmap</a:t>
            </a:r>
            <a:endParaRPr lang="en-US"/>
          </a:p>
        </p:txBody>
      </p:sp>
    </p:spTree>
    <p:extLst>
      <p:ext uri="{BB962C8B-B14F-4D97-AF65-F5344CB8AC3E}">
        <p14:creationId xmlns:p14="http://schemas.microsoft.com/office/powerpoint/2010/main" val="1796769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5BF95-F14D-462D-826B-7F5D439CA41E}"/>
              </a:ext>
            </a:extLst>
          </p:cNvPr>
          <p:cNvSpPr>
            <a:spLocks noGrp="1"/>
          </p:cNvSpPr>
          <p:nvPr>
            <p:ph type="title"/>
          </p:nvPr>
        </p:nvSpPr>
        <p:spPr>
          <a:xfrm>
            <a:off x="7068819" y="66763"/>
            <a:ext cx="4846320" cy="1435947"/>
          </a:xfrm>
        </p:spPr>
        <p:txBody>
          <a:bodyPr/>
          <a:lstStyle/>
          <a:p>
            <a:r>
              <a:rPr lang="en-CA" sz="4800">
                <a:solidFill>
                  <a:schemeClr val="bg1"/>
                </a:solidFill>
                <a:cs typeface="Calibri Light"/>
              </a:rPr>
              <a:t>Large-scale structure</a:t>
            </a:r>
          </a:p>
        </p:txBody>
      </p:sp>
      <p:sp>
        <p:nvSpPr>
          <p:cNvPr id="4" name="Slide Number Placeholder 3">
            <a:extLst>
              <a:ext uri="{FF2B5EF4-FFF2-40B4-BE49-F238E27FC236}">
                <a16:creationId xmlns:a16="http://schemas.microsoft.com/office/drawing/2014/main" id="{44A40236-6F91-4668-800B-0CCACA53FEA9}"/>
              </a:ext>
            </a:extLst>
          </p:cNvPr>
          <p:cNvSpPr>
            <a:spLocks noGrp="1"/>
          </p:cNvSpPr>
          <p:nvPr>
            <p:ph type="sldNum" sz="quarter" idx="12"/>
          </p:nvPr>
        </p:nvSpPr>
        <p:spPr/>
        <p:txBody>
          <a:bodyPr/>
          <a:lstStyle/>
          <a:p>
            <a:fld id="{8C2E478F-E849-4A8C-AF1F-CBCC78A7CBFA}" type="slidenum">
              <a:rPr lang="en-US" smtClean="0"/>
              <a:t>4</a:t>
            </a:fld>
            <a:endParaRPr lang="en-US"/>
          </a:p>
        </p:txBody>
      </p:sp>
      <p:sp>
        <p:nvSpPr>
          <p:cNvPr id="5" name="Text Placeholder 4">
            <a:extLst>
              <a:ext uri="{FF2B5EF4-FFF2-40B4-BE49-F238E27FC236}">
                <a16:creationId xmlns:a16="http://schemas.microsoft.com/office/drawing/2014/main" id="{7A79B2FF-7814-4952-8117-5F99633B07A9}"/>
              </a:ext>
            </a:extLst>
          </p:cNvPr>
          <p:cNvSpPr>
            <a:spLocks noGrp="1"/>
          </p:cNvSpPr>
          <p:nvPr>
            <p:ph type="body" sz="quarter" idx="15"/>
          </p:nvPr>
        </p:nvSpPr>
        <p:spPr>
          <a:xfrm>
            <a:off x="7068820" y="2228306"/>
            <a:ext cx="4767942" cy="3798888"/>
          </a:xfrm>
        </p:spPr>
        <p:txBody>
          <a:bodyPr vert="horz" lIns="91440" tIns="45720" rIns="91440" bIns="45720" rtlCol="0" anchor="t">
            <a:noAutofit/>
          </a:bodyPr>
          <a:lstStyle/>
          <a:p>
            <a:pPr marL="285750" indent="-285750">
              <a:buChar char="•"/>
            </a:pPr>
            <a:r>
              <a:rPr lang="en-CA">
                <a:solidFill>
                  <a:schemeClr val="bg1"/>
                </a:solidFill>
                <a:cs typeface="Calibri"/>
              </a:rPr>
              <a:t>Emergent from small scale anisotropies in early universe + gravitational collapse</a:t>
            </a:r>
          </a:p>
          <a:p>
            <a:pPr marL="285750" indent="-285750">
              <a:buChar char="•"/>
            </a:pPr>
            <a:r>
              <a:rPr lang="en-CA">
                <a:solidFill>
                  <a:schemeClr val="bg1"/>
                </a:solidFill>
                <a:cs typeface="Calibri"/>
              </a:rPr>
              <a:t>Universe is a 'cosmic web': halos of dark matter (DM), connected by filaments</a:t>
            </a:r>
          </a:p>
          <a:p>
            <a:pPr marL="285750" indent="-285750">
              <a:buChar char="•"/>
            </a:pPr>
            <a:r>
              <a:rPr lang="en-CA">
                <a:solidFill>
                  <a:schemeClr val="bg1"/>
                </a:solidFill>
                <a:cs typeface="Calibri"/>
              </a:rPr>
              <a:t>Evolution of this structure constrains cosmology!</a:t>
            </a:r>
          </a:p>
          <a:p>
            <a:pPr marL="285750" indent="-285750">
              <a:buChar char="•"/>
            </a:pPr>
            <a:endParaRPr lang="en-CA">
              <a:solidFill>
                <a:schemeClr val="bg1"/>
              </a:solidFill>
              <a:cs typeface="Calibri"/>
            </a:endParaRPr>
          </a:p>
        </p:txBody>
      </p:sp>
      <p:sp>
        <p:nvSpPr>
          <p:cNvPr id="7" name="Footer Placeholder 6">
            <a:extLst>
              <a:ext uri="{FF2B5EF4-FFF2-40B4-BE49-F238E27FC236}">
                <a16:creationId xmlns:a16="http://schemas.microsoft.com/office/drawing/2014/main" id="{F51DD560-F356-4A14-96D8-232F39A09754}"/>
              </a:ext>
            </a:extLst>
          </p:cNvPr>
          <p:cNvSpPr>
            <a:spLocks noGrp="1"/>
          </p:cNvSpPr>
          <p:nvPr>
            <p:ph type="ftr" sz="quarter" idx="11"/>
          </p:nvPr>
        </p:nvSpPr>
        <p:spPr>
          <a:xfrm>
            <a:off x="6420555" y="6285740"/>
            <a:ext cx="4114800" cy="365125"/>
          </a:xfrm>
        </p:spPr>
        <p:txBody>
          <a:bodyPr/>
          <a:lstStyle/>
          <a:p>
            <a:r>
              <a:rPr lang="en-US" sz="1800">
                <a:solidFill>
                  <a:schemeClr val="bg1"/>
                </a:solidFill>
              </a:rPr>
              <a:t>1 | Problem Statement</a:t>
            </a:r>
          </a:p>
        </p:txBody>
      </p:sp>
      <p:pic>
        <p:nvPicPr>
          <p:cNvPr id="9" name="Picture 9" descr="A picture containing text, colorful&#10;&#10;Description automatically generated">
            <a:extLst>
              <a:ext uri="{FF2B5EF4-FFF2-40B4-BE49-F238E27FC236}">
                <a16:creationId xmlns:a16="http://schemas.microsoft.com/office/drawing/2014/main" id="{50266A2B-668D-42AA-B41D-ABC5EE4DB525}"/>
              </a:ext>
            </a:extLst>
          </p:cNvPr>
          <p:cNvPicPr>
            <a:picLocks noGrp="1" noChangeAspect="1"/>
          </p:cNvPicPr>
          <p:nvPr>
            <p:ph type="pic" sz="quarter" idx="13"/>
          </p:nvPr>
        </p:nvPicPr>
        <p:blipFill rotWithShape="1">
          <a:blip r:embed="rId2"/>
          <a:srcRect l="7909" r="7909"/>
          <a:stretch/>
        </p:blipFill>
        <p:spPr>
          <a:xfrm>
            <a:off x="139603" y="129428"/>
            <a:ext cx="6456641" cy="61163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a:extLst>
              <a:ext uri="{FF2B5EF4-FFF2-40B4-BE49-F238E27FC236}">
                <a16:creationId xmlns:a16="http://schemas.microsoft.com/office/drawing/2014/main" id="{24B57ACD-5801-4AE1-856C-8A8CB614BF76}"/>
              </a:ext>
            </a:extLst>
          </p:cNvPr>
          <p:cNvSpPr txBox="1"/>
          <p:nvPr/>
        </p:nvSpPr>
        <p:spPr>
          <a:xfrm>
            <a:off x="94232" y="6213500"/>
            <a:ext cx="64077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Gas temperature slice of EAGLE </a:t>
            </a:r>
            <a:r>
              <a:rPr lang="en-US" err="1">
                <a:solidFill>
                  <a:schemeClr val="bg1"/>
                </a:solidFill>
                <a:cs typeface="Calibri"/>
              </a:rPr>
              <a:t>simulation+zoomed</a:t>
            </a:r>
            <a:r>
              <a:rPr lang="en-US">
                <a:solidFill>
                  <a:schemeClr val="bg1"/>
                </a:solidFill>
                <a:cs typeface="Calibri"/>
              </a:rPr>
              <a:t> in </a:t>
            </a:r>
            <a:r>
              <a:rPr lang="en-US" err="1">
                <a:solidFill>
                  <a:schemeClr val="bg1"/>
                </a:solidFill>
                <a:cs typeface="Calibri"/>
              </a:rPr>
              <a:t>halo+galaxy</a:t>
            </a:r>
            <a:r>
              <a:rPr lang="en-US">
                <a:solidFill>
                  <a:schemeClr val="bg1"/>
                </a:solidFill>
                <a:cs typeface="Calibri"/>
              </a:rPr>
              <a:t> (</a:t>
            </a:r>
            <a:r>
              <a:rPr lang="en-US" err="1">
                <a:solidFill>
                  <a:schemeClr val="bg1"/>
                </a:solidFill>
                <a:cs typeface="Calibri"/>
              </a:rPr>
              <a:t>from:</a:t>
            </a:r>
            <a:r>
              <a:rPr lang="en-US" err="1">
                <a:solidFill>
                  <a:schemeClr val="bg1"/>
                </a:solidFill>
                <a:ea typeface="+mn-lt"/>
                <a:cs typeface="+mn-lt"/>
              </a:rPr>
              <a:t>http</a:t>
            </a:r>
            <a:r>
              <a:rPr lang="en-US">
                <a:solidFill>
                  <a:schemeClr val="bg1"/>
                </a:solidFill>
                <a:ea typeface="+mn-lt"/>
                <a:cs typeface="+mn-lt"/>
              </a:rPr>
              <a:t>://icc.dur.ac.uk/Eagle/</a:t>
            </a:r>
            <a:r>
              <a:rPr lang="en-US">
                <a:solidFill>
                  <a:schemeClr val="bg1"/>
                </a:solidFill>
                <a:cs typeface="Calibri"/>
              </a:rPr>
              <a:t> )</a:t>
            </a:r>
          </a:p>
        </p:txBody>
      </p:sp>
    </p:spTree>
    <p:extLst>
      <p:ext uri="{BB962C8B-B14F-4D97-AF65-F5344CB8AC3E}">
        <p14:creationId xmlns:p14="http://schemas.microsoft.com/office/powerpoint/2010/main" val="3853643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Computer script on a screen">
            <a:extLst>
              <a:ext uri="{FF2B5EF4-FFF2-40B4-BE49-F238E27FC236}">
                <a16:creationId xmlns:a16="http://schemas.microsoft.com/office/drawing/2014/main" id="{6B8194FD-0BF6-4E46-9E55-9F5011477936}"/>
              </a:ext>
            </a:extLst>
          </p:cNvPr>
          <p:cNvPicPr>
            <a:picLocks noGrp="1" noChangeAspect="1"/>
          </p:cNvPicPr>
          <p:nvPr>
            <p:ph type="pic" sz="quarter" idx="13"/>
          </p:nvPr>
        </p:nvPicPr>
        <p:blipFill rotWithShape="1">
          <a:blip r:embed="rId3"/>
          <a:srcRect l="20378" r="20378"/>
          <a:stretch/>
        </p:blipFill>
        <p:spPr>
          <a:xfrm>
            <a:off x="0" y="0"/>
            <a:ext cx="6096000" cy="6858000"/>
          </a:xfrm>
        </p:spPr>
      </p:pic>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p:txBody>
          <a:bodyPr/>
          <a:lstStyle/>
          <a:p>
            <a:r>
              <a:rPr lang="en-CA" sz="4800">
                <a:solidFill>
                  <a:schemeClr val="bg1"/>
                </a:solidFill>
                <a:cs typeface="Calibri Light"/>
              </a:rPr>
              <a:t>Code</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40</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7068820" y="1791328"/>
            <a:ext cx="4114800" cy="3798888"/>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ea typeface="+mn-lt"/>
                <a:cs typeface="+mn-lt"/>
              </a:rPr>
              <a:t>Authors' code available at: </a:t>
            </a:r>
            <a:r>
              <a:rPr lang="en-CA">
                <a:solidFill>
                  <a:schemeClr val="bg1"/>
                </a:solidFill>
                <a:highlight>
                  <a:srgbClr val="C0C0C0"/>
                </a:highlight>
                <a:cs typeface="Calibri"/>
                <a:hlinkClick r:id="rId4">
                  <a:extLst>
                    <a:ext uri="{A12FA001-AC4F-418D-AE19-62706E023703}">
                      <ahyp:hlinkClr xmlns:ahyp="http://schemas.microsoft.com/office/drawing/2018/hyperlinkcolor" val="tx"/>
                    </a:ext>
                  </a:extLst>
                </a:hlinkClick>
              </a:rPr>
              <a:t>https://github.com/lluciesmith/DeepHalos</a:t>
            </a:r>
            <a:endParaRPr lang="en-CA">
              <a:solidFill>
                <a:schemeClr val="bg1"/>
              </a:solidFill>
              <a:ea typeface="+mn-lt"/>
              <a:cs typeface="+mn-lt"/>
            </a:endParaRPr>
          </a:p>
          <a:p>
            <a:pPr marL="971550" lvl="1" indent="-285750">
              <a:buFont typeface="Arial,Sans-Serif" panose="020B0604020202020204" pitchFamily="34" charset="0"/>
              <a:buChar char="•"/>
            </a:pPr>
            <a:r>
              <a:rPr lang="en-CA" sz="1600">
                <a:solidFill>
                  <a:schemeClr val="bg1"/>
                </a:solidFill>
                <a:cs typeface="Calibri"/>
              </a:rPr>
              <a:t>Written in TensorFlow 1.14</a:t>
            </a:r>
            <a:endParaRPr lang="en-CA" sz="1600">
              <a:solidFill>
                <a:schemeClr val="bg1"/>
              </a:solidFill>
              <a:highlight>
                <a:srgbClr val="C0C0C0"/>
              </a:highlight>
              <a:cs typeface="Calibri"/>
            </a:endParaRPr>
          </a:p>
          <a:p>
            <a:pPr marL="285750" indent="-285750">
              <a:buChar char="•"/>
            </a:pPr>
            <a:r>
              <a:rPr lang="en-CA">
                <a:solidFill>
                  <a:schemeClr val="bg1"/>
                </a:solidFill>
                <a:cs typeface="Calibri"/>
              </a:rPr>
              <a:t>Simulation data on Google Cloud</a:t>
            </a:r>
          </a:p>
          <a:p>
            <a:pPr marL="971550" lvl="1"/>
            <a:endParaRPr lang="en-CA">
              <a:solidFill>
                <a:schemeClr val="bg1"/>
              </a:solidFill>
              <a:cs typeface="Calibri"/>
            </a:endParaRP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spTree>
    <p:extLst>
      <p:ext uri="{BB962C8B-B14F-4D97-AF65-F5344CB8AC3E}">
        <p14:creationId xmlns:p14="http://schemas.microsoft.com/office/powerpoint/2010/main" val="704658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A line graph adjacent to a stair">
            <a:extLst>
              <a:ext uri="{FF2B5EF4-FFF2-40B4-BE49-F238E27FC236}">
                <a16:creationId xmlns:a16="http://schemas.microsoft.com/office/drawing/2014/main" id="{A287ED8C-222C-41B7-B7FF-9186CABBF559}"/>
              </a:ext>
            </a:extLst>
          </p:cNvPr>
          <p:cNvPicPr>
            <a:picLocks noGrp="1" noChangeAspect="1"/>
          </p:cNvPicPr>
          <p:nvPr>
            <p:ph type="pic" sz="quarter" idx="13"/>
          </p:nvPr>
        </p:nvPicPr>
        <p:blipFill rotWithShape="1">
          <a:blip r:embed="rId3"/>
          <a:srcRect t="9761" b="9761"/>
          <a:stretch/>
        </p:blipFill>
        <p:spPr/>
      </p:pic>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p:txBody>
          <a:bodyPr/>
          <a:lstStyle/>
          <a:p>
            <a:r>
              <a:rPr lang="en-CA" sz="4800">
                <a:solidFill>
                  <a:schemeClr val="bg1"/>
                </a:solidFill>
                <a:cs typeface="Calibri Light"/>
              </a:rPr>
              <a:t>Next steps</a:t>
            </a:r>
            <a:br>
              <a:rPr lang="en-CA" sz="4800">
                <a:solidFill>
                  <a:schemeClr val="bg1"/>
                </a:solidFill>
                <a:cs typeface="Calibri Light"/>
              </a:rPr>
            </a:br>
            <a:endParaRPr lang="en-CA" sz="4800">
              <a:solidFill>
                <a:schemeClr val="bg1"/>
              </a:solidFill>
              <a:cs typeface="Calibri Light"/>
            </a:endParaRP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41</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7068820" y="1791328"/>
            <a:ext cx="4114800" cy="3798888"/>
          </a:xfrm>
        </p:spPr>
        <p:txBody>
          <a:bodyPr vert="horz" lIns="91440" tIns="45720" rIns="91440" bIns="45720" rtlCol="0" anchor="t">
            <a:noAutofit/>
          </a:bodyPr>
          <a:lstStyle/>
          <a:p>
            <a:pPr marL="285750" indent="-285750">
              <a:buChar char="•"/>
            </a:pPr>
            <a:r>
              <a:rPr lang="en-CA">
                <a:solidFill>
                  <a:schemeClr val="bg1"/>
                </a:solidFill>
                <a:cs typeface="Calibri"/>
              </a:rPr>
              <a:t>Will focus on paper's central result: Predicting halo mass from IC using 3D CNN</a:t>
            </a:r>
          </a:p>
          <a:p>
            <a:pPr marL="285750" indent="-285750">
              <a:buChar char="•"/>
            </a:pPr>
            <a:r>
              <a:rPr lang="en-CA">
                <a:solidFill>
                  <a:schemeClr val="bg1"/>
                </a:solidFill>
                <a:cs typeface="Calibri"/>
              </a:rPr>
              <a:t>Making use of authors' data &amp; hyperparameter values will allow more time for experimentation </a:t>
            </a:r>
          </a:p>
          <a:p>
            <a:pPr marL="285750" indent="-285750">
              <a:buChar char="•"/>
            </a:pPr>
            <a:endParaRPr lang="en-CA">
              <a:solidFill>
                <a:schemeClr val="bg1"/>
              </a:solidFill>
              <a:cs typeface="Calibri"/>
            </a:endParaRPr>
          </a:p>
          <a:p>
            <a:pPr marL="971550" lvl="1"/>
            <a:endParaRPr lang="en-CA">
              <a:solidFill>
                <a:schemeClr val="bg1"/>
              </a:solidFill>
              <a:cs typeface="Calibri"/>
            </a:endParaRP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spTree>
    <p:extLst>
      <p:ext uri="{BB962C8B-B14F-4D97-AF65-F5344CB8AC3E}">
        <p14:creationId xmlns:p14="http://schemas.microsoft.com/office/powerpoint/2010/main" val="735563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8" descr="Sphere of mesh and nodes">
            <a:extLst>
              <a:ext uri="{FF2B5EF4-FFF2-40B4-BE49-F238E27FC236}">
                <a16:creationId xmlns:a16="http://schemas.microsoft.com/office/drawing/2014/main" id="{AE1B7FE6-4208-4373-9B86-85FA69DF342F}"/>
              </a:ext>
            </a:extLst>
          </p:cNvPr>
          <p:cNvPicPr>
            <a:picLocks noGrp="1" noChangeAspect="1"/>
          </p:cNvPicPr>
          <p:nvPr>
            <p:ph type="pic" sz="quarter" idx="13"/>
          </p:nvPr>
        </p:nvPicPr>
        <p:blipFill rotWithShape="1">
          <a:blip r:embed="rId3"/>
          <a:srcRect l="16667" r="16667"/>
          <a:stretch/>
        </p:blipFill>
        <p:spPr/>
      </p:pic>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a:xfrm>
            <a:off x="7068819" y="369757"/>
            <a:ext cx="4846320" cy="1435947"/>
          </a:xfrm>
        </p:spPr>
        <p:txBody>
          <a:bodyPr/>
          <a:lstStyle/>
          <a:p>
            <a:r>
              <a:rPr lang="en-CA" sz="4800">
                <a:solidFill>
                  <a:schemeClr val="bg1"/>
                </a:solidFill>
                <a:cs typeface="Calibri Light"/>
              </a:rPr>
              <a:t>workflow</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42</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7068820" y="1604666"/>
            <a:ext cx="4114800" cy="3798888"/>
          </a:xfrm>
        </p:spPr>
        <p:txBody>
          <a:bodyPr vert="horz" lIns="91440" tIns="45720" rIns="91440" bIns="45720" rtlCol="0" anchor="t">
            <a:noAutofit/>
          </a:bodyPr>
          <a:lstStyle/>
          <a:p>
            <a:pPr marL="285750" indent="-285750">
              <a:buFont typeface="Arial,Sans-Serif" panose="020B0604020202020204" pitchFamily="34" charset="0"/>
              <a:buChar char="•"/>
            </a:pPr>
            <a:r>
              <a:rPr lang="en-CA" dirty="0">
                <a:solidFill>
                  <a:schemeClr val="bg1"/>
                </a:solidFill>
                <a:cs typeface="Calibri"/>
              </a:rPr>
              <a:t>Write data loader to handle simulations / ICs + labels for thousands of particles</a:t>
            </a:r>
            <a:endParaRPr lang="en-CA" dirty="0" err="1">
              <a:solidFill>
                <a:schemeClr val="bg1"/>
              </a:solidFill>
              <a:highlight>
                <a:srgbClr val="C0C0C0"/>
              </a:highlight>
              <a:cs typeface="Calibri"/>
            </a:endParaRPr>
          </a:p>
          <a:p>
            <a:pPr marL="285750" indent="-285750">
              <a:buFont typeface="Arial,Sans-Serif" panose="020B0604020202020204" pitchFamily="34" charset="0"/>
              <a:buChar char="•"/>
            </a:pPr>
            <a:r>
              <a:rPr lang="en-CA" dirty="0">
                <a:solidFill>
                  <a:schemeClr val="bg1"/>
                </a:solidFill>
                <a:cs typeface="Calibri"/>
              </a:rPr>
              <a:t>Convert TensorFlow architecture into </a:t>
            </a:r>
            <a:r>
              <a:rPr lang="en-CA" dirty="0" err="1">
                <a:solidFill>
                  <a:schemeClr val="bg1"/>
                </a:solidFill>
                <a:cs typeface="Calibri"/>
              </a:rPr>
              <a:t>PyTorch</a:t>
            </a:r>
            <a:endParaRPr lang="en-CA" dirty="0">
              <a:solidFill>
                <a:schemeClr val="bg1"/>
              </a:solidFill>
              <a:cs typeface="Calibri"/>
            </a:endParaRPr>
          </a:p>
          <a:p>
            <a:pPr marL="285750" indent="-285750">
              <a:buFont typeface="Arial,Sans-Serif" panose="020B0604020202020204" pitchFamily="34" charset="0"/>
              <a:buChar char="•"/>
            </a:pPr>
            <a:r>
              <a:rPr lang="en-CA" dirty="0">
                <a:solidFill>
                  <a:schemeClr val="bg1"/>
                </a:solidFill>
                <a:cs typeface="Calibri"/>
              </a:rPr>
              <a:t>Debug, train, and test model</a:t>
            </a:r>
          </a:p>
          <a:p>
            <a:pPr marL="285750" indent="-285750">
              <a:buFont typeface="Arial,Sans-Serif" panose="020B0604020202020204" pitchFamily="34" charset="0"/>
              <a:buChar char="•"/>
            </a:pPr>
            <a:r>
              <a:rPr lang="en-CA" dirty="0">
                <a:solidFill>
                  <a:schemeClr val="bg1"/>
                </a:solidFill>
                <a:cs typeface="Calibri"/>
              </a:rPr>
              <a:t>Try variations/extensions (time permitting)</a:t>
            </a:r>
          </a:p>
          <a:p>
            <a:pPr marL="971550" lvl="1"/>
            <a:endParaRPr lang="en-CA">
              <a:solidFill>
                <a:schemeClr val="bg1"/>
              </a:solidFill>
              <a:cs typeface="Calibri"/>
            </a:endParaRP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spTree>
    <p:extLst>
      <p:ext uri="{BB962C8B-B14F-4D97-AF65-F5344CB8AC3E}">
        <p14:creationId xmlns:p14="http://schemas.microsoft.com/office/powerpoint/2010/main" val="2072523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p:txBody>
          <a:bodyPr/>
          <a:lstStyle/>
          <a:p>
            <a:r>
              <a:rPr lang="en-CA" sz="4800">
                <a:solidFill>
                  <a:schemeClr val="bg1"/>
                </a:solidFill>
                <a:cs typeface="Calibri Light"/>
              </a:rPr>
              <a:t>Extensions</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43</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7068820" y="1649017"/>
            <a:ext cx="4114800" cy="3798888"/>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cs typeface="Calibri"/>
              </a:rPr>
              <a:t>Modify network architecture: Adjusting optimizer, adding skip connections, etc. (those not attempted by authors)</a:t>
            </a:r>
          </a:p>
          <a:p>
            <a:pPr marL="285750" indent="-285750">
              <a:buFont typeface="Arial,Sans-Serif" panose="020B0604020202020204" pitchFamily="34" charset="0"/>
              <a:buChar char="•"/>
            </a:pPr>
            <a:r>
              <a:rPr lang="en-CA">
                <a:solidFill>
                  <a:schemeClr val="bg1"/>
                </a:solidFill>
                <a:cs typeface="Calibri"/>
              </a:rPr>
              <a:t>Incorporate a variational auto-encoder</a:t>
            </a:r>
          </a:p>
          <a:p>
            <a:pPr marL="285750" indent="-285750">
              <a:buFont typeface="Arial,Sans-Serif" panose="020B0604020202020204" pitchFamily="34" charset="0"/>
              <a:buChar char="•"/>
            </a:pPr>
            <a:r>
              <a:rPr lang="en-CA">
                <a:solidFill>
                  <a:schemeClr val="bg1"/>
                </a:solidFill>
                <a:cs typeface="Calibri"/>
              </a:rPr>
              <a:t>Applying to other halo traits: spin, shape, peculiar velocity</a:t>
            </a:r>
          </a:p>
          <a:p>
            <a:pPr marL="971550" lvl="1"/>
            <a:endParaRPr lang="en-CA">
              <a:solidFill>
                <a:schemeClr val="bg1"/>
              </a:solidFill>
              <a:cs typeface="Calibri"/>
            </a:endParaRP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pic>
        <p:nvPicPr>
          <p:cNvPr id="10" name="Picture 10" descr="Diagram, engineering drawing&#10;&#10;Description automatically generated">
            <a:extLst>
              <a:ext uri="{FF2B5EF4-FFF2-40B4-BE49-F238E27FC236}">
                <a16:creationId xmlns:a16="http://schemas.microsoft.com/office/drawing/2014/main" id="{3FEC9D94-94AD-465B-9CAF-ACE7D28985E0}"/>
              </a:ext>
            </a:extLst>
          </p:cNvPr>
          <p:cNvPicPr>
            <a:picLocks noChangeAspect="1"/>
          </p:cNvPicPr>
          <p:nvPr/>
        </p:nvPicPr>
        <p:blipFill>
          <a:blip r:embed="rId3"/>
          <a:stretch>
            <a:fillRect/>
          </a:stretch>
        </p:blipFill>
        <p:spPr>
          <a:xfrm>
            <a:off x="239638" y="1080239"/>
            <a:ext cx="6478876" cy="4687041"/>
          </a:xfrm>
          <a:prstGeom prst="rect">
            <a:avLst/>
          </a:prstGeom>
        </p:spPr>
      </p:pic>
      <p:sp>
        <p:nvSpPr>
          <p:cNvPr id="13" name="TextBox 12">
            <a:extLst>
              <a:ext uri="{FF2B5EF4-FFF2-40B4-BE49-F238E27FC236}">
                <a16:creationId xmlns:a16="http://schemas.microsoft.com/office/drawing/2014/main" id="{9F317307-7DE4-40E7-BFA9-3EB8496E746C}"/>
              </a:ext>
            </a:extLst>
          </p:cNvPr>
          <p:cNvSpPr txBox="1"/>
          <p:nvPr/>
        </p:nvSpPr>
        <p:spPr>
          <a:xfrm>
            <a:off x="78716" y="6102829"/>
            <a:ext cx="6797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Figure:  ResNet architecture (</a:t>
            </a:r>
            <a:r>
              <a:rPr lang="en-US" sz="1200">
                <a:solidFill>
                  <a:schemeClr val="bg1"/>
                </a:solidFill>
                <a:ea typeface="+mn-lt"/>
                <a:cs typeface="+mn-lt"/>
              </a:rPr>
              <a:t>https://towardsdatascience.com/an-overview-of-resnet-and-its-variants-5281e2f56035)</a:t>
            </a:r>
            <a:endParaRPr lang="en-US" sz="1200">
              <a:solidFill>
                <a:schemeClr val="bg1"/>
              </a:solidFill>
              <a:cs typeface="Calibri"/>
            </a:endParaRPr>
          </a:p>
        </p:txBody>
      </p:sp>
    </p:spTree>
    <p:extLst>
      <p:ext uri="{BB962C8B-B14F-4D97-AF65-F5344CB8AC3E}">
        <p14:creationId xmlns:p14="http://schemas.microsoft.com/office/powerpoint/2010/main" val="2600057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7" name="Picture 7" descr="Circuit board background">
            <a:extLst>
              <a:ext uri="{FF2B5EF4-FFF2-40B4-BE49-F238E27FC236}">
                <a16:creationId xmlns:a16="http://schemas.microsoft.com/office/drawing/2014/main" id="{387DEF4F-597B-4F61-906F-C7ACDB160B35}"/>
              </a:ext>
            </a:extLst>
          </p:cNvPr>
          <p:cNvPicPr>
            <a:picLocks noGrp="1" noChangeAspect="1"/>
          </p:cNvPicPr>
          <p:nvPr>
            <p:ph type="pic" sz="quarter" idx="13"/>
          </p:nvPr>
        </p:nvPicPr>
        <p:blipFill rotWithShape="1">
          <a:blip r:embed="rId3"/>
          <a:srcRect l="20486" r="20486"/>
          <a:stretch/>
        </p:blipFill>
        <p:spPr/>
      </p:pic>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p:txBody>
          <a:bodyPr/>
          <a:lstStyle/>
          <a:p>
            <a:r>
              <a:rPr lang="en-CA" sz="4800">
                <a:solidFill>
                  <a:schemeClr val="bg1"/>
                </a:solidFill>
                <a:cs typeface="Calibri Light"/>
              </a:rPr>
              <a:t>resources</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44</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7068820" y="1778413"/>
            <a:ext cx="4114800" cy="3798888"/>
          </a:xfrm>
        </p:spPr>
        <p:txBody>
          <a:bodyPr vert="horz" lIns="91440" tIns="45720" rIns="91440" bIns="45720" rtlCol="0" anchor="t">
            <a:noAutofit/>
          </a:bodyPr>
          <a:lstStyle/>
          <a:p>
            <a:pPr marL="285750" indent="-285750">
              <a:buFont typeface="Arial,Sans-Serif" panose="020B0604020202020204" pitchFamily="34" charset="0"/>
              <a:buChar char="•"/>
            </a:pPr>
            <a:r>
              <a:rPr lang="en-CA">
                <a:solidFill>
                  <a:schemeClr val="bg1"/>
                </a:solidFill>
                <a:cs typeface="Calibri"/>
              </a:rPr>
              <a:t>Tested on Nvidia Tesla P100 and V100 GPUs</a:t>
            </a:r>
          </a:p>
          <a:p>
            <a:pPr marL="285750" indent="-285750">
              <a:buFont typeface="Arial,Sans-Serif" panose="020B0604020202020204" pitchFamily="34" charset="0"/>
              <a:buChar char="•"/>
            </a:pPr>
            <a:r>
              <a:rPr lang="en-CA">
                <a:solidFill>
                  <a:schemeClr val="bg1"/>
                </a:solidFill>
                <a:cs typeface="Calibri"/>
              </a:rPr>
              <a:t>Reproducing entire work would be computationally expensive</a:t>
            </a:r>
          </a:p>
          <a:p>
            <a:pPr marL="285750" indent="-285750">
              <a:buFont typeface="Arial,Sans-Serif" panose="020B0604020202020204" pitchFamily="34" charset="0"/>
              <a:buChar char="•"/>
            </a:pPr>
            <a:r>
              <a:rPr lang="en-CA">
                <a:solidFill>
                  <a:schemeClr val="bg1"/>
                </a:solidFill>
                <a:cs typeface="Calibri"/>
              </a:rPr>
              <a:t>Author recommends using subset of data for time reasons</a:t>
            </a:r>
          </a:p>
          <a:p>
            <a:pPr marL="971550" lvl="1" indent="-285750">
              <a:buFont typeface="Arial,Sans-Serif" panose="020B0604020202020204" pitchFamily="34" charset="0"/>
              <a:buChar char="•"/>
            </a:pPr>
            <a:r>
              <a:rPr lang="en-CA" spc="300">
                <a:solidFill>
                  <a:schemeClr val="bg1"/>
                </a:solidFill>
                <a:cs typeface="Calibri"/>
              </a:rPr>
              <a:t>Plan to use half the simulations</a:t>
            </a: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spTree>
    <p:extLst>
      <p:ext uri="{BB962C8B-B14F-4D97-AF65-F5344CB8AC3E}">
        <p14:creationId xmlns:p14="http://schemas.microsoft.com/office/powerpoint/2010/main" val="831190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a:xfrm>
            <a:off x="584631" y="341002"/>
            <a:ext cx="5507678" cy="1435947"/>
          </a:xfrm>
        </p:spPr>
        <p:txBody>
          <a:bodyPr/>
          <a:lstStyle/>
          <a:p>
            <a:r>
              <a:rPr lang="en-CA" sz="4800">
                <a:solidFill>
                  <a:schemeClr val="bg1"/>
                </a:solidFill>
                <a:cs typeface="Calibri Light"/>
              </a:rPr>
              <a:t>Potential setbacks</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45</a:t>
            </a:fld>
            <a:endParaRPr lang="en-US"/>
          </a:p>
        </p:txBody>
      </p:sp>
      <p:sp>
        <p:nvSpPr>
          <p:cNvPr id="5" name="Text Placeholder 4">
            <a:extLst>
              <a:ext uri="{FF2B5EF4-FFF2-40B4-BE49-F238E27FC236}">
                <a16:creationId xmlns:a16="http://schemas.microsoft.com/office/drawing/2014/main" id="{C2E84D7A-EDC9-4CB9-A9B9-23496A64D4CF}"/>
              </a:ext>
            </a:extLst>
          </p:cNvPr>
          <p:cNvSpPr>
            <a:spLocks noGrp="1"/>
          </p:cNvSpPr>
          <p:nvPr>
            <p:ph type="body" sz="quarter" idx="15"/>
          </p:nvPr>
        </p:nvSpPr>
        <p:spPr>
          <a:xfrm>
            <a:off x="584631" y="1778413"/>
            <a:ext cx="11030309" cy="2260512"/>
          </a:xfrm>
        </p:spPr>
        <p:txBody>
          <a:bodyPr vert="horz" lIns="91440" tIns="45720" rIns="91440" bIns="45720" rtlCol="0" anchor="t">
            <a:noAutofit/>
          </a:bodyPr>
          <a:lstStyle/>
          <a:p>
            <a:pPr marL="285750" indent="-285750">
              <a:buChar char="•"/>
            </a:pPr>
            <a:r>
              <a:rPr lang="en-CA">
                <a:solidFill>
                  <a:schemeClr val="bg1"/>
                </a:solidFill>
                <a:cs typeface="Calibri"/>
              </a:rPr>
              <a:t>Translation step from TensorFlow may present issues</a:t>
            </a:r>
          </a:p>
          <a:p>
            <a:pPr marL="285750" indent="-285750">
              <a:buChar char="•"/>
            </a:pPr>
            <a:r>
              <a:rPr lang="en-CA">
                <a:solidFill>
                  <a:schemeClr val="bg1"/>
                </a:solidFill>
                <a:cs typeface="Calibri"/>
              </a:rPr>
              <a:t>Custom Cauchy loss function has many terms &amp; could be difficult to implement</a:t>
            </a:r>
          </a:p>
          <a:p>
            <a:pPr marL="971550" lvl="1"/>
            <a:r>
              <a:rPr lang="en-CA" spc="300">
                <a:solidFill>
                  <a:schemeClr val="bg1"/>
                </a:solidFill>
                <a:cs typeface="Calibri"/>
              </a:rPr>
              <a:t>Need to optimize 𝛾</a:t>
            </a:r>
            <a:endParaRPr lang="en-CA">
              <a:solidFill>
                <a:schemeClr val="bg1"/>
              </a:solidFill>
              <a:cs typeface="Calibri"/>
            </a:endParaRPr>
          </a:p>
          <a:p>
            <a:pPr marL="285750" indent="-285750">
              <a:buChar char="•"/>
            </a:pPr>
            <a:r>
              <a:rPr lang="en-CA">
                <a:solidFill>
                  <a:schemeClr val="bg1"/>
                </a:solidFill>
                <a:cs typeface="Calibri"/>
              </a:rPr>
              <a:t>Dataset is large, we expect long training times</a:t>
            </a:r>
          </a:p>
          <a:p>
            <a:pPr marL="971550" lvl="1"/>
            <a:r>
              <a:rPr lang="en-CA" spc="300">
                <a:solidFill>
                  <a:schemeClr val="bg1"/>
                </a:solidFill>
                <a:cs typeface="Calibri"/>
              </a:rPr>
              <a:t>Authors performed 35 000+ training iterations (~ 3 000 epochs)</a:t>
            </a:r>
          </a:p>
          <a:p>
            <a:pPr marL="971550" lvl="1"/>
            <a:r>
              <a:rPr lang="en-CA" spc="300">
                <a:solidFill>
                  <a:schemeClr val="bg1"/>
                </a:solidFill>
                <a:cs typeface="Calibri"/>
              </a:rPr>
              <a:t>Need for computational resources</a:t>
            </a:r>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spTree>
    <p:extLst>
      <p:ext uri="{BB962C8B-B14F-4D97-AF65-F5344CB8AC3E}">
        <p14:creationId xmlns:p14="http://schemas.microsoft.com/office/powerpoint/2010/main" val="1503360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46</a:t>
            </a:fld>
            <a:endParaRPr lang="en-US"/>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4 | Roadmap</a:t>
            </a:r>
          </a:p>
        </p:txBody>
      </p:sp>
      <p:pic>
        <p:nvPicPr>
          <p:cNvPr id="7" name="Picture 7">
            <a:extLst>
              <a:ext uri="{FF2B5EF4-FFF2-40B4-BE49-F238E27FC236}">
                <a16:creationId xmlns:a16="http://schemas.microsoft.com/office/drawing/2014/main" id="{29E7D5CB-BFD1-43DC-9E3E-F8C1A21C1ACF}"/>
              </a:ext>
            </a:extLst>
          </p:cNvPr>
          <p:cNvPicPr>
            <a:picLocks noChangeAspect="1"/>
          </p:cNvPicPr>
          <p:nvPr/>
        </p:nvPicPr>
        <p:blipFill>
          <a:blip r:embed="rId2"/>
          <a:stretch>
            <a:fillRect/>
          </a:stretch>
        </p:blipFill>
        <p:spPr>
          <a:xfrm>
            <a:off x="1216326" y="-18957"/>
            <a:ext cx="9773727" cy="6493348"/>
          </a:xfrm>
          <a:prstGeom prst="rect">
            <a:avLst/>
          </a:prstGeom>
        </p:spPr>
      </p:pic>
    </p:spTree>
    <p:extLst>
      <p:ext uri="{BB962C8B-B14F-4D97-AF65-F5344CB8AC3E}">
        <p14:creationId xmlns:p14="http://schemas.microsoft.com/office/powerpoint/2010/main" val="996072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3013126"/>
            <a:ext cx="10787270" cy="830649"/>
          </a:xfrm>
        </p:spPr>
        <p:txBody>
          <a:bodyPr>
            <a:noAutofit/>
          </a:bodyPr>
          <a:lstStyle/>
          <a:p>
            <a:r>
              <a:rPr lang="en-US" sz="5400" spc="300"/>
              <a:t>THANK YOU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927727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0CD34-CBE3-408D-856B-77C7D4A8182F}"/>
              </a:ext>
            </a:extLst>
          </p:cNvPr>
          <p:cNvSpPr>
            <a:spLocks noGrp="1"/>
          </p:cNvSpPr>
          <p:nvPr>
            <p:ph type="title"/>
          </p:nvPr>
        </p:nvSpPr>
        <p:spPr>
          <a:xfrm>
            <a:off x="584631" y="341002"/>
            <a:ext cx="5507678" cy="1435947"/>
          </a:xfrm>
        </p:spPr>
        <p:txBody>
          <a:bodyPr/>
          <a:lstStyle/>
          <a:p>
            <a:r>
              <a:rPr lang="en-CA" sz="4800">
                <a:solidFill>
                  <a:schemeClr val="bg1"/>
                </a:solidFill>
                <a:cs typeface="Calibri Light"/>
              </a:rPr>
              <a:t>K-l divergence</a:t>
            </a:r>
          </a:p>
        </p:txBody>
      </p:sp>
      <p:sp>
        <p:nvSpPr>
          <p:cNvPr id="4" name="Slide Number Placeholder 3">
            <a:extLst>
              <a:ext uri="{FF2B5EF4-FFF2-40B4-BE49-F238E27FC236}">
                <a16:creationId xmlns:a16="http://schemas.microsoft.com/office/drawing/2014/main" id="{829D4104-C04E-4057-B52F-B5A299A69D8D}"/>
              </a:ext>
            </a:extLst>
          </p:cNvPr>
          <p:cNvSpPr>
            <a:spLocks noGrp="1"/>
          </p:cNvSpPr>
          <p:nvPr>
            <p:ph type="sldNum" sz="quarter" idx="12"/>
          </p:nvPr>
        </p:nvSpPr>
        <p:spPr/>
        <p:txBody>
          <a:bodyPr/>
          <a:lstStyle/>
          <a:p>
            <a:fld id="{8C2E478F-E849-4A8C-AF1F-CBCC78A7CBFA}" type="slidenum">
              <a:rPr lang="en-US" smtClean="0"/>
              <a:t>48</a:t>
            </a:fld>
            <a:endParaRPr lang="en-US"/>
          </a:p>
        </p:txBody>
      </p:sp>
      <p:sp>
        <p:nvSpPr>
          <p:cNvPr id="6" name="Footer Placeholder 5">
            <a:extLst>
              <a:ext uri="{FF2B5EF4-FFF2-40B4-BE49-F238E27FC236}">
                <a16:creationId xmlns:a16="http://schemas.microsoft.com/office/drawing/2014/main" id="{3F728172-1C2A-41E1-B076-A9E0565442F0}"/>
              </a:ext>
            </a:extLst>
          </p:cNvPr>
          <p:cNvSpPr>
            <a:spLocks noGrp="1"/>
          </p:cNvSpPr>
          <p:nvPr>
            <p:ph type="ftr" sz="quarter" idx="11"/>
          </p:nvPr>
        </p:nvSpPr>
        <p:spPr>
          <a:xfrm>
            <a:off x="6364111" y="6285740"/>
            <a:ext cx="4114800" cy="365125"/>
          </a:xfrm>
        </p:spPr>
        <p:txBody>
          <a:bodyPr/>
          <a:lstStyle/>
          <a:p>
            <a:r>
              <a:rPr lang="en-US" sz="1800">
                <a:solidFill>
                  <a:schemeClr val="bg1"/>
                </a:solidFill>
              </a:rPr>
              <a:t>Appendix</a:t>
            </a:r>
          </a:p>
        </p:txBody>
      </p:sp>
      <p:sp>
        <p:nvSpPr>
          <p:cNvPr id="7" name="Text Placeholder 6">
            <a:extLst>
              <a:ext uri="{FF2B5EF4-FFF2-40B4-BE49-F238E27FC236}">
                <a16:creationId xmlns:a16="http://schemas.microsoft.com/office/drawing/2014/main" id="{D3579924-4417-49D2-A9DF-49319BE7D669}"/>
              </a:ext>
            </a:extLst>
          </p:cNvPr>
          <p:cNvSpPr>
            <a:spLocks noGrp="1"/>
          </p:cNvSpPr>
          <p:nvPr>
            <p:ph type="body" sz="quarter" idx="15"/>
          </p:nvPr>
        </p:nvSpPr>
        <p:spPr/>
        <p:txBody>
          <a:bodyPr/>
          <a:lstStyle/>
          <a:p>
            <a:endParaRPr lang="en-US"/>
          </a:p>
        </p:txBody>
      </p:sp>
      <p:pic>
        <p:nvPicPr>
          <p:cNvPr id="8" name="Picture 8" descr="A picture containing diagram&#10;&#10;Description automatically generated">
            <a:extLst>
              <a:ext uri="{FF2B5EF4-FFF2-40B4-BE49-F238E27FC236}">
                <a16:creationId xmlns:a16="http://schemas.microsoft.com/office/drawing/2014/main" id="{0BE38CE6-98F5-46D9-ACBF-16F4B0244FBD}"/>
              </a:ext>
            </a:extLst>
          </p:cNvPr>
          <p:cNvPicPr>
            <a:picLocks noChangeAspect="1"/>
          </p:cNvPicPr>
          <p:nvPr/>
        </p:nvPicPr>
        <p:blipFill>
          <a:blip r:embed="rId3"/>
          <a:stretch>
            <a:fillRect/>
          </a:stretch>
        </p:blipFill>
        <p:spPr>
          <a:xfrm>
            <a:off x="1159790" y="2304103"/>
            <a:ext cx="9872420" cy="2378948"/>
          </a:xfrm>
          <a:prstGeom prst="rect">
            <a:avLst/>
          </a:prstGeom>
        </p:spPr>
      </p:pic>
    </p:spTree>
    <p:extLst>
      <p:ext uri="{BB962C8B-B14F-4D97-AF65-F5344CB8AC3E}">
        <p14:creationId xmlns:p14="http://schemas.microsoft.com/office/powerpoint/2010/main" val="154843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5BF95-F14D-462D-826B-7F5D439CA41E}"/>
              </a:ext>
            </a:extLst>
          </p:cNvPr>
          <p:cNvSpPr>
            <a:spLocks noGrp="1"/>
          </p:cNvSpPr>
          <p:nvPr>
            <p:ph type="title"/>
          </p:nvPr>
        </p:nvSpPr>
        <p:spPr>
          <a:xfrm>
            <a:off x="7068819" y="556910"/>
            <a:ext cx="4846320" cy="1435947"/>
          </a:xfrm>
        </p:spPr>
        <p:txBody>
          <a:bodyPr/>
          <a:lstStyle/>
          <a:p>
            <a:r>
              <a:rPr lang="en-CA" sz="4800">
                <a:solidFill>
                  <a:schemeClr val="bg1"/>
                </a:solidFill>
                <a:cs typeface="Calibri Light"/>
              </a:rPr>
              <a:t>Dark matter</a:t>
            </a:r>
          </a:p>
        </p:txBody>
      </p:sp>
      <p:sp>
        <p:nvSpPr>
          <p:cNvPr id="4" name="Slide Number Placeholder 3">
            <a:extLst>
              <a:ext uri="{FF2B5EF4-FFF2-40B4-BE49-F238E27FC236}">
                <a16:creationId xmlns:a16="http://schemas.microsoft.com/office/drawing/2014/main" id="{44A40236-6F91-4668-800B-0CCACA53FEA9}"/>
              </a:ext>
            </a:extLst>
          </p:cNvPr>
          <p:cNvSpPr>
            <a:spLocks noGrp="1"/>
          </p:cNvSpPr>
          <p:nvPr>
            <p:ph type="sldNum" sz="quarter" idx="12"/>
          </p:nvPr>
        </p:nvSpPr>
        <p:spPr/>
        <p:txBody>
          <a:bodyPr/>
          <a:lstStyle/>
          <a:p>
            <a:fld id="{8C2E478F-E849-4A8C-AF1F-CBCC78A7CBFA}" type="slidenum">
              <a:rPr lang="en-US" smtClean="0"/>
              <a:t>5</a:t>
            </a:fld>
            <a:endParaRPr lang="en-US"/>
          </a:p>
        </p:txBody>
      </p:sp>
      <p:sp>
        <p:nvSpPr>
          <p:cNvPr id="5" name="Text Placeholder 4">
            <a:extLst>
              <a:ext uri="{FF2B5EF4-FFF2-40B4-BE49-F238E27FC236}">
                <a16:creationId xmlns:a16="http://schemas.microsoft.com/office/drawing/2014/main" id="{7A79B2FF-7814-4952-8117-5F99633B07A9}"/>
              </a:ext>
            </a:extLst>
          </p:cNvPr>
          <p:cNvSpPr>
            <a:spLocks noGrp="1"/>
          </p:cNvSpPr>
          <p:nvPr>
            <p:ph type="body" sz="quarter" idx="15"/>
          </p:nvPr>
        </p:nvSpPr>
        <p:spPr>
          <a:xfrm>
            <a:off x="6946667" y="1681527"/>
            <a:ext cx="5036069" cy="4282697"/>
          </a:xfrm>
        </p:spPr>
        <p:txBody>
          <a:bodyPr vert="horz" lIns="91440" tIns="45720" rIns="91440" bIns="45720" rtlCol="0" anchor="t">
            <a:noAutofit/>
          </a:bodyPr>
          <a:lstStyle/>
          <a:p>
            <a:pPr marL="285750" indent="-285750">
              <a:buChar char="•"/>
            </a:pPr>
            <a:r>
              <a:rPr lang="en-CA">
                <a:solidFill>
                  <a:schemeClr val="bg1"/>
                </a:solidFill>
                <a:cs typeface="Calibri"/>
              </a:rPr>
              <a:t>Accounts for 26.8% of mass-energy of the universe [Planck collaboration,2013]</a:t>
            </a:r>
          </a:p>
          <a:p>
            <a:pPr marL="285750" indent="-285750">
              <a:buChar char="•"/>
            </a:pPr>
            <a:r>
              <a:rPr lang="en-CA">
                <a:solidFill>
                  <a:schemeClr val="bg1"/>
                </a:solidFill>
                <a:cs typeface="Calibri"/>
              </a:rPr>
              <a:t>Galaxy rotation curve --&gt; dark matter accounts for gap in observations!</a:t>
            </a:r>
          </a:p>
          <a:p>
            <a:pPr marL="285750" indent="-285750">
              <a:buChar char="•"/>
            </a:pPr>
            <a:r>
              <a:rPr lang="en-CA">
                <a:solidFill>
                  <a:schemeClr val="bg1"/>
                </a:solidFill>
                <a:cs typeface="Calibri"/>
              </a:rPr>
              <a:t>Dark matter halos contain galaxies, and can be described through their mass, spin, etc.</a:t>
            </a:r>
          </a:p>
          <a:p>
            <a:pPr marL="285750" indent="-285750">
              <a:buChar char="•"/>
            </a:pPr>
            <a:endParaRPr lang="en-CA">
              <a:solidFill>
                <a:schemeClr val="bg1"/>
              </a:solidFill>
              <a:cs typeface="Calibri"/>
            </a:endParaRPr>
          </a:p>
        </p:txBody>
      </p:sp>
      <p:sp>
        <p:nvSpPr>
          <p:cNvPr id="7" name="Footer Placeholder 6">
            <a:extLst>
              <a:ext uri="{FF2B5EF4-FFF2-40B4-BE49-F238E27FC236}">
                <a16:creationId xmlns:a16="http://schemas.microsoft.com/office/drawing/2014/main" id="{F51DD560-F356-4A14-96D8-232F39A09754}"/>
              </a:ext>
            </a:extLst>
          </p:cNvPr>
          <p:cNvSpPr>
            <a:spLocks noGrp="1"/>
          </p:cNvSpPr>
          <p:nvPr>
            <p:ph type="ftr" sz="quarter" idx="11"/>
          </p:nvPr>
        </p:nvSpPr>
        <p:spPr>
          <a:xfrm>
            <a:off x="6420555" y="6285740"/>
            <a:ext cx="4114800" cy="365125"/>
          </a:xfrm>
        </p:spPr>
        <p:txBody>
          <a:bodyPr/>
          <a:lstStyle/>
          <a:p>
            <a:r>
              <a:rPr lang="en-US" sz="1800">
                <a:solidFill>
                  <a:schemeClr val="bg1"/>
                </a:solidFill>
              </a:rPr>
              <a:t>1 | Problem Statement</a:t>
            </a:r>
          </a:p>
        </p:txBody>
      </p:sp>
      <p:pic>
        <p:nvPicPr>
          <p:cNvPr id="14" name="Picture 14" descr="Diagram&#10;&#10;Description automatically generated">
            <a:extLst>
              <a:ext uri="{FF2B5EF4-FFF2-40B4-BE49-F238E27FC236}">
                <a16:creationId xmlns:a16="http://schemas.microsoft.com/office/drawing/2014/main" id="{D70ED61B-E938-4976-A59D-E1E05864D6BC}"/>
              </a:ext>
            </a:extLst>
          </p:cNvPr>
          <p:cNvPicPr>
            <a:picLocks noChangeAspect="1"/>
          </p:cNvPicPr>
          <p:nvPr/>
        </p:nvPicPr>
        <p:blipFill>
          <a:blip r:embed="rId2"/>
          <a:stretch>
            <a:fillRect/>
          </a:stretch>
        </p:blipFill>
        <p:spPr>
          <a:xfrm>
            <a:off x="102158" y="962820"/>
            <a:ext cx="6745793" cy="4463435"/>
          </a:xfrm>
          <a:prstGeom prst="rect">
            <a:avLst/>
          </a:prstGeom>
        </p:spPr>
      </p:pic>
      <p:sp>
        <p:nvSpPr>
          <p:cNvPr id="15" name="TextBox 14">
            <a:extLst>
              <a:ext uri="{FF2B5EF4-FFF2-40B4-BE49-F238E27FC236}">
                <a16:creationId xmlns:a16="http://schemas.microsoft.com/office/drawing/2014/main" id="{CFDB6B05-B41A-42A4-BB8E-C249490E42A5}"/>
              </a:ext>
            </a:extLst>
          </p:cNvPr>
          <p:cNvSpPr txBox="1"/>
          <p:nvPr/>
        </p:nvSpPr>
        <p:spPr>
          <a:xfrm>
            <a:off x="1675" y="5427785"/>
            <a:ext cx="68462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Figure: Observed vs expected  galaxy rotation curve – </a:t>
            </a:r>
            <a:endParaRPr lang="en-US">
              <a:solidFill>
                <a:schemeClr val="bg1"/>
              </a:solidFill>
              <a:cs typeface="Calibri" panose="020F0502020204030204"/>
            </a:endParaRPr>
          </a:p>
          <a:p>
            <a:r>
              <a:rPr lang="en-US">
                <a:solidFill>
                  <a:schemeClr val="bg1"/>
                </a:solidFill>
              </a:rPr>
              <a:t>from Forbes </a:t>
            </a:r>
            <a:r>
              <a:rPr lang="en-US" sz="1200">
                <a:solidFill>
                  <a:schemeClr val="bg1"/>
                </a:solidFill>
              </a:rPr>
              <a:t>(</a:t>
            </a:r>
            <a:r>
              <a:rPr lang="en-US" sz="1200">
                <a:solidFill>
                  <a:schemeClr val="bg1"/>
                </a:solidFill>
                <a:ea typeface="+mn-lt"/>
                <a:cs typeface="+mn-lt"/>
              </a:rPr>
              <a:t>https://www.forbes.com/sites/startswithabang/2016/12/28/finding-darkness-in-the-light-how-vera-rubin-changed-the-universe/?sh=192cd3f415eb)</a:t>
            </a:r>
            <a:endParaRPr lang="en-US">
              <a:solidFill>
                <a:schemeClr val="bg1"/>
              </a:solidFill>
              <a:cs typeface="Calibri"/>
            </a:endParaRPr>
          </a:p>
        </p:txBody>
      </p:sp>
    </p:spTree>
    <p:extLst>
      <p:ext uri="{BB962C8B-B14F-4D97-AF65-F5344CB8AC3E}">
        <p14:creationId xmlns:p14="http://schemas.microsoft.com/office/powerpoint/2010/main" val="416475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5BF95-F14D-462D-826B-7F5D439CA41E}"/>
              </a:ext>
            </a:extLst>
          </p:cNvPr>
          <p:cNvSpPr>
            <a:spLocks noGrp="1"/>
          </p:cNvSpPr>
          <p:nvPr>
            <p:ph type="title"/>
          </p:nvPr>
        </p:nvSpPr>
        <p:spPr>
          <a:xfrm>
            <a:off x="6475507" y="183099"/>
            <a:ext cx="5858313" cy="1435947"/>
          </a:xfrm>
        </p:spPr>
        <p:txBody>
          <a:bodyPr/>
          <a:lstStyle/>
          <a:p>
            <a:r>
              <a:rPr lang="en-CA" sz="4800">
                <a:solidFill>
                  <a:schemeClr val="bg1"/>
                </a:solidFill>
                <a:cs typeface="Calibri Light"/>
              </a:rPr>
              <a:t>Structure formation</a:t>
            </a:r>
          </a:p>
        </p:txBody>
      </p:sp>
      <p:sp>
        <p:nvSpPr>
          <p:cNvPr id="4" name="Slide Number Placeholder 3">
            <a:extLst>
              <a:ext uri="{FF2B5EF4-FFF2-40B4-BE49-F238E27FC236}">
                <a16:creationId xmlns:a16="http://schemas.microsoft.com/office/drawing/2014/main" id="{44A40236-6F91-4668-800B-0CCACA53FEA9}"/>
              </a:ext>
            </a:extLst>
          </p:cNvPr>
          <p:cNvSpPr>
            <a:spLocks noGrp="1"/>
          </p:cNvSpPr>
          <p:nvPr>
            <p:ph type="sldNum" sz="quarter" idx="12"/>
          </p:nvPr>
        </p:nvSpPr>
        <p:spPr/>
        <p:txBody>
          <a:bodyPr/>
          <a:lstStyle/>
          <a:p>
            <a:fld id="{8C2E478F-E849-4A8C-AF1F-CBCC78A7CBFA}" type="slidenum">
              <a:rPr lang="en-US" smtClean="0"/>
              <a:t>6</a:t>
            </a:fld>
            <a:endParaRPr lang="en-US"/>
          </a:p>
        </p:txBody>
      </p:sp>
      <p:sp>
        <p:nvSpPr>
          <p:cNvPr id="5" name="Text Placeholder 4">
            <a:extLst>
              <a:ext uri="{FF2B5EF4-FFF2-40B4-BE49-F238E27FC236}">
                <a16:creationId xmlns:a16="http://schemas.microsoft.com/office/drawing/2014/main" id="{7A79B2FF-7814-4952-8117-5F99633B07A9}"/>
              </a:ext>
            </a:extLst>
          </p:cNvPr>
          <p:cNvSpPr>
            <a:spLocks noGrp="1"/>
          </p:cNvSpPr>
          <p:nvPr>
            <p:ph type="body" sz="quarter" idx="15"/>
          </p:nvPr>
        </p:nvSpPr>
        <p:spPr>
          <a:xfrm>
            <a:off x="6417340" y="2367909"/>
            <a:ext cx="5696966" cy="3798888"/>
          </a:xfrm>
        </p:spPr>
        <p:txBody>
          <a:bodyPr vert="horz" lIns="91440" tIns="45720" rIns="91440" bIns="45720" rtlCol="0" anchor="t">
            <a:noAutofit/>
          </a:bodyPr>
          <a:lstStyle/>
          <a:p>
            <a:pPr marL="285750" indent="-285750">
              <a:buChar char="•"/>
            </a:pPr>
            <a:r>
              <a:rPr lang="en-CA">
                <a:solidFill>
                  <a:schemeClr val="bg1"/>
                </a:solidFill>
                <a:cs typeface="Calibri"/>
              </a:rPr>
              <a:t>Current challenge: Taking linearized evolution in density fluctuations to produce the structure seen today</a:t>
            </a:r>
          </a:p>
          <a:p>
            <a:pPr marL="285750" indent="-285750">
              <a:buChar char="•"/>
            </a:pPr>
            <a:r>
              <a:rPr lang="en-CA">
                <a:solidFill>
                  <a:schemeClr val="bg1"/>
                </a:solidFill>
                <a:cs typeface="Calibri"/>
              </a:rPr>
              <a:t>Applying this model to clusters of galaxies, extracting cosmological info</a:t>
            </a:r>
          </a:p>
          <a:p>
            <a:pPr marL="285750" indent="-285750">
              <a:buChar char="•"/>
            </a:pPr>
            <a:r>
              <a:rPr lang="en-CA" u="sng">
                <a:solidFill>
                  <a:schemeClr val="bg1"/>
                </a:solidFill>
                <a:cs typeface="Calibri"/>
              </a:rPr>
              <a:t>This paper:</a:t>
            </a:r>
            <a:r>
              <a:rPr lang="en-CA">
                <a:solidFill>
                  <a:schemeClr val="bg1"/>
                </a:solidFill>
                <a:cs typeface="Calibri"/>
              </a:rPr>
              <a:t> Given a box of initial conditions, predict M</a:t>
            </a:r>
            <a:r>
              <a:rPr lang="en-CA" baseline="-25000">
                <a:solidFill>
                  <a:schemeClr val="bg1"/>
                </a:solidFill>
                <a:cs typeface="Calibri"/>
              </a:rPr>
              <a:t>halo</a:t>
            </a:r>
            <a:r>
              <a:rPr lang="en-CA">
                <a:solidFill>
                  <a:schemeClr val="bg1"/>
                </a:solidFill>
                <a:cs typeface="Calibri"/>
              </a:rPr>
              <a:t> using a 3D CNN</a:t>
            </a:r>
          </a:p>
          <a:p>
            <a:pPr marL="285750" indent="-285750">
              <a:buChar char="•"/>
            </a:pPr>
            <a:endParaRPr lang="en-CA">
              <a:solidFill>
                <a:schemeClr val="bg1"/>
              </a:solidFill>
              <a:cs typeface="Calibri"/>
            </a:endParaRPr>
          </a:p>
        </p:txBody>
      </p:sp>
      <p:sp>
        <p:nvSpPr>
          <p:cNvPr id="7" name="Footer Placeholder 6">
            <a:extLst>
              <a:ext uri="{FF2B5EF4-FFF2-40B4-BE49-F238E27FC236}">
                <a16:creationId xmlns:a16="http://schemas.microsoft.com/office/drawing/2014/main" id="{F51DD560-F356-4A14-96D8-232F39A09754}"/>
              </a:ext>
            </a:extLst>
          </p:cNvPr>
          <p:cNvSpPr>
            <a:spLocks noGrp="1"/>
          </p:cNvSpPr>
          <p:nvPr>
            <p:ph type="ftr" sz="quarter" idx="11"/>
          </p:nvPr>
        </p:nvSpPr>
        <p:spPr>
          <a:xfrm>
            <a:off x="6420555" y="6285740"/>
            <a:ext cx="4114800" cy="365125"/>
          </a:xfrm>
        </p:spPr>
        <p:txBody>
          <a:bodyPr/>
          <a:lstStyle/>
          <a:p>
            <a:r>
              <a:rPr lang="en-US" sz="1800">
                <a:solidFill>
                  <a:schemeClr val="bg1"/>
                </a:solidFill>
              </a:rPr>
              <a:t>1 | Problem Statement</a:t>
            </a:r>
          </a:p>
        </p:txBody>
      </p:sp>
      <p:pic>
        <p:nvPicPr>
          <p:cNvPr id="12" name="Picture 12" descr="A picture containing timeline&#10;&#10;Description automatically generated">
            <a:extLst>
              <a:ext uri="{FF2B5EF4-FFF2-40B4-BE49-F238E27FC236}">
                <a16:creationId xmlns:a16="http://schemas.microsoft.com/office/drawing/2014/main" id="{02FFCD13-05B5-462A-9837-6A94FA86A533}"/>
              </a:ext>
            </a:extLst>
          </p:cNvPr>
          <p:cNvPicPr>
            <a:picLocks noChangeAspect="1"/>
          </p:cNvPicPr>
          <p:nvPr/>
        </p:nvPicPr>
        <p:blipFill>
          <a:blip r:embed="rId2"/>
          <a:stretch>
            <a:fillRect/>
          </a:stretch>
        </p:blipFill>
        <p:spPr>
          <a:xfrm>
            <a:off x="294750" y="286165"/>
            <a:ext cx="6117772" cy="5213845"/>
          </a:xfrm>
          <a:prstGeom prst="rect">
            <a:avLst/>
          </a:prstGeom>
        </p:spPr>
      </p:pic>
      <p:sp>
        <p:nvSpPr>
          <p:cNvPr id="13" name="TextBox 12">
            <a:extLst>
              <a:ext uri="{FF2B5EF4-FFF2-40B4-BE49-F238E27FC236}">
                <a16:creationId xmlns:a16="http://schemas.microsoft.com/office/drawing/2014/main" id="{40368200-D06D-493F-9959-682A335A14BE}"/>
              </a:ext>
            </a:extLst>
          </p:cNvPr>
          <p:cNvSpPr txBox="1"/>
          <p:nvPr/>
        </p:nvSpPr>
        <p:spPr>
          <a:xfrm>
            <a:off x="185895" y="5519896"/>
            <a:ext cx="6142892" cy="948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Heuristic summary of the paper: given some box of initial conditions, predict the final halo mass from GADGET simulations. Figure from L.Lucie-Smith et al. 2020</a:t>
            </a:r>
            <a:endParaRPr lang="en-US">
              <a:solidFill>
                <a:schemeClr val="bg1"/>
              </a:solidFill>
              <a:cs typeface="Calibri"/>
            </a:endParaRPr>
          </a:p>
        </p:txBody>
      </p:sp>
    </p:spTree>
    <p:extLst>
      <p:ext uri="{BB962C8B-B14F-4D97-AF65-F5344CB8AC3E}">
        <p14:creationId xmlns:p14="http://schemas.microsoft.com/office/powerpoint/2010/main" val="218655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045A1-230F-4FB2-ACA5-1BD5A99CF96B}"/>
              </a:ext>
            </a:extLst>
          </p:cNvPr>
          <p:cNvSpPr>
            <a:spLocks noGrp="1"/>
          </p:cNvSpPr>
          <p:nvPr>
            <p:ph type="title"/>
          </p:nvPr>
        </p:nvSpPr>
        <p:spPr>
          <a:xfrm>
            <a:off x="815581" y="636879"/>
            <a:ext cx="4846320" cy="1435947"/>
          </a:xfrm>
        </p:spPr>
        <p:txBody>
          <a:bodyPr/>
          <a:lstStyle/>
          <a:p>
            <a:r>
              <a:rPr lang="en-CA">
                <a:solidFill>
                  <a:schemeClr val="bg1"/>
                </a:solidFill>
                <a:cs typeface="Calibri Light"/>
              </a:rPr>
              <a:t>The  Data</a:t>
            </a:r>
          </a:p>
        </p:txBody>
      </p:sp>
      <p:sp>
        <p:nvSpPr>
          <p:cNvPr id="4" name="Slide Number Placeholder 3">
            <a:extLst>
              <a:ext uri="{FF2B5EF4-FFF2-40B4-BE49-F238E27FC236}">
                <a16:creationId xmlns:a16="http://schemas.microsoft.com/office/drawing/2014/main" id="{A130E8E2-A952-4E99-B31D-2132F1587FDD}"/>
              </a:ext>
            </a:extLst>
          </p:cNvPr>
          <p:cNvSpPr>
            <a:spLocks noGrp="1"/>
          </p:cNvSpPr>
          <p:nvPr>
            <p:ph type="sldNum" sz="quarter" idx="12"/>
          </p:nvPr>
        </p:nvSpPr>
        <p:spPr/>
        <p:txBody>
          <a:bodyPr/>
          <a:lstStyle/>
          <a:p>
            <a:fld id="{8C2E478F-E849-4A8C-AF1F-CBCC78A7CBFA}" type="slidenum">
              <a:rPr lang="en-US" smtClean="0"/>
              <a:t>7</a:t>
            </a:fld>
            <a:endParaRPr lang="en-US"/>
          </a:p>
        </p:txBody>
      </p:sp>
      <p:sp>
        <p:nvSpPr>
          <p:cNvPr id="5" name="Text Placeholder 4">
            <a:extLst>
              <a:ext uri="{FF2B5EF4-FFF2-40B4-BE49-F238E27FC236}">
                <a16:creationId xmlns:a16="http://schemas.microsoft.com/office/drawing/2014/main" id="{A780A5DF-651E-4574-9EAB-0697A5C39E87}"/>
              </a:ext>
            </a:extLst>
          </p:cNvPr>
          <p:cNvSpPr>
            <a:spLocks noGrp="1"/>
          </p:cNvSpPr>
          <p:nvPr>
            <p:ph type="body" sz="quarter" idx="15"/>
          </p:nvPr>
        </p:nvSpPr>
        <p:spPr>
          <a:xfrm>
            <a:off x="815582" y="1861161"/>
            <a:ext cx="5832324" cy="3798888"/>
          </a:xfrm>
        </p:spPr>
        <p:txBody>
          <a:bodyPr vert="horz" lIns="91440" tIns="45720" rIns="91440" bIns="45720" rtlCol="0" anchor="t">
            <a:noAutofit/>
          </a:bodyPr>
          <a:lstStyle/>
          <a:p>
            <a:pPr marL="285750" indent="-285750">
              <a:buChar char="•"/>
            </a:pPr>
            <a:r>
              <a:rPr lang="en-CA">
                <a:solidFill>
                  <a:schemeClr val="bg1"/>
                </a:solidFill>
                <a:cs typeface="Calibri" panose="020F0502020204030204"/>
              </a:rPr>
              <a:t>20 Dark-matter-only P-GADGET-3 N-body simulations, box size of L =50 Mpc/h, initial conditions from z = 99, N = 256</a:t>
            </a:r>
            <a:r>
              <a:rPr lang="en-CA" sz="2400" baseline="30000">
                <a:solidFill>
                  <a:schemeClr val="bg1"/>
                </a:solidFill>
                <a:cs typeface="Calibri" panose="020F0502020204030204"/>
              </a:rPr>
              <a:t>3</a:t>
            </a:r>
            <a:r>
              <a:rPr lang="en-CA">
                <a:solidFill>
                  <a:schemeClr val="bg1"/>
                </a:solidFill>
                <a:cs typeface="Calibri" panose="020F0502020204030204"/>
              </a:rPr>
              <a:t> particles, h = 0.71</a:t>
            </a:r>
            <a:endParaRPr lang="en-US">
              <a:solidFill>
                <a:schemeClr val="bg1"/>
              </a:solidFill>
            </a:endParaRPr>
          </a:p>
          <a:p>
            <a:pPr marL="285750" indent="-285750">
              <a:buChar char="•"/>
            </a:pPr>
            <a:r>
              <a:rPr lang="en-CA">
                <a:solidFill>
                  <a:schemeClr val="bg1"/>
                </a:solidFill>
                <a:cs typeface="Calibri" panose="020F0502020204030204"/>
              </a:rPr>
              <a:t>Examined halos at narrowed range of log(M/M</a:t>
            </a:r>
            <a:r>
              <a:rPr lang="en-CA" baseline="-25000">
                <a:solidFill>
                  <a:schemeClr val="bg1"/>
                </a:solidFill>
                <a:cs typeface="Calibri" panose="020F0502020204030204"/>
              </a:rPr>
              <a:t>star</a:t>
            </a:r>
            <a:r>
              <a:rPr lang="en-CA">
                <a:solidFill>
                  <a:schemeClr val="bg1"/>
                </a:solidFill>
                <a:cs typeface="Calibri" panose="020F0502020204030204"/>
              </a:rPr>
              <a:t>) in [11,13.4]</a:t>
            </a:r>
          </a:p>
          <a:p>
            <a:pPr marL="285750" indent="-285750">
              <a:buChar char="•"/>
            </a:pPr>
            <a:r>
              <a:rPr lang="en-CA">
                <a:solidFill>
                  <a:schemeClr val="bg1"/>
                </a:solidFill>
                <a:cs typeface="Calibri" panose="020F0502020204030204"/>
              </a:rPr>
              <a:t>Ground truth data: dark matter halo particles at last snapshot (z = 0)</a:t>
            </a:r>
          </a:p>
          <a:p>
            <a:pPr marL="971550" lvl="1"/>
            <a:endParaRPr lang="en-CA" spc="300">
              <a:solidFill>
                <a:schemeClr val="bg1"/>
              </a:solidFill>
              <a:cs typeface="Calibri" panose="020F0502020204030204"/>
            </a:endParaRPr>
          </a:p>
          <a:p>
            <a:pPr marL="285750" indent="-285750">
              <a:buChar char="•"/>
            </a:pPr>
            <a:endParaRPr lang="en-CA">
              <a:solidFill>
                <a:schemeClr val="bg1"/>
              </a:solidFill>
              <a:cs typeface="Calibri" panose="020F0502020204030204"/>
            </a:endParaRPr>
          </a:p>
        </p:txBody>
      </p:sp>
      <p:sp>
        <p:nvSpPr>
          <p:cNvPr id="6" name="Footer Placeholder 5">
            <a:extLst>
              <a:ext uri="{FF2B5EF4-FFF2-40B4-BE49-F238E27FC236}">
                <a16:creationId xmlns:a16="http://schemas.microsoft.com/office/drawing/2014/main" id="{702F664E-DED5-4935-88EE-80DB1C4716DC}"/>
              </a:ext>
            </a:extLst>
          </p:cNvPr>
          <p:cNvSpPr>
            <a:spLocks noGrp="1"/>
          </p:cNvSpPr>
          <p:nvPr>
            <p:ph type="ftr" sz="quarter" idx="11"/>
          </p:nvPr>
        </p:nvSpPr>
        <p:spPr>
          <a:xfrm>
            <a:off x="6477000" y="6285740"/>
            <a:ext cx="4114800" cy="365125"/>
          </a:xfrm>
        </p:spPr>
        <p:txBody>
          <a:bodyPr/>
          <a:lstStyle/>
          <a:p>
            <a:r>
              <a:rPr lang="en-US" sz="1800">
                <a:solidFill>
                  <a:schemeClr val="bg1"/>
                </a:solidFill>
              </a:rPr>
              <a:t>1| Problem statement</a:t>
            </a:r>
          </a:p>
        </p:txBody>
      </p:sp>
      <p:sp>
        <p:nvSpPr>
          <p:cNvPr id="8" name="TextBox 7">
            <a:extLst>
              <a:ext uri="{FF2B5EF4-FFF2-40B4-BE49-F238E27FC236}">
                <a16:creationId xmlns:a16="http://schemas.microsoft.com/office/drawing/2014/main" id="{7ED6310E-F945-4E1A-BB1E-527D5D6616A1}"/>
              </a:ext>
            </a:extLst>
          </p:cNvPr>
          <p:cNvSpPr txBox="1"/>
          <p:nvPr/>
        </p:nvSpPr>
        <p:spPr>
          <a:xfrm>
            <a:off x="6991977" y="5329533"/>
            <a:ext cx="54512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Zoom-in snapshots of projected dark matter density from the 2005 Millenium Simulation from: </a:t>
            </a:r>
            <a:r>
              <a:rPr lang="en-US">
                <a:solidFill>
                  <a:schemeClr val="bg1"/>
                </a:solidFill>
                <a:ea typeface="+mn-lt"/>
                <a:cs typeface="+mn-lt"/>
              </a:rPr>
              <a:t>Wang, J., Bose, S., Frenk, C.S. </a:t>
            </a:r>
            <a:r>
              <a:rPr lang="en-US" i="1">
                <a:solidFill>
                  <a:schemeClr val="bg1"/>
                </a:solidFill>
                <a:ea typeface="+mn-lt"/>
                <a:cs typeface="+mn-lt"/>
              </a:rPr>
              <a:t>et al.</a:t>
            </a:r>
            <a:r>
              <a:rPr lang="en-US">
                <a:solidFill>
                  <a:schemeClr val="bg1"/>
                </a:solidFill>
                <a:ea typeface="+mn-lt"/>
                <a:cs typeface="+mn-lt"/>
              </a:rPr>
              <a:t> (2020)</a:t>
            </a:r>
            <a:endParaRPr lang="en-US">
              <a:solidFill>
                <a:schemeClr val="bg1"/>
              </a:solidFill>
            </a:endParaRPr>
          </a:p>
        </p:txBody>
      </p:sp>
      <p:pic>
        <p:nvPicPr>
          <p:cNvPr id="9" name="Picture 9" descr="Background pattern&#10;&#10;Description automatically generated">
            <a:extLst>
              <a:ext uri="{FF2B5EF4-FFF2-40B4-BE49-F238E27FC236}">
                <a16:creationId xmlns:a16="http://schemas.microsoft.com/office/drawing/2014/main" id="{665D7CA2-871A-43CC-9A25-7541858EEEF0}"/>
              </a:ext>
            </a:extLst>
          </p:cNvPr>
          <p:cNvPicPr>
            <a:picLocks noChangeAspect="1"/>
          </p:cNvPicPr>
          <p:nvPr/>
        </p:nvPicPr>
        <p:blipFill>
          <a:blip r:embed="rId2"/>
          <a:stretch>
            <a:fillRect/>
          </a:stretch>
        </p:blipFill>
        <p:spPr>
          <a:xfrm>
            <a:off x="6952343" y="1125"/>
            <a:ext cx="5239656" cy="5324494"/>
          </a:xfrm>
          <a:prstGeom prst="rect">
            <a:avLst/>
          </a:prstGeom>
        </p:spPr>
      </p:pic>
    </p:spTree>
    <p:extLst>
      <p:ext uri="{BB962C8B-B14F-4D97-AF65-F5344CB8AC3E}">
        <p14:creationId xmlns:p14="http://schemas.microsoft.com/office/powerpoint/2010/main" val="564534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B1DB3C-CFB7-4E71-BB0A-AE9BD57BDEF8}"/>
              </a:ext>
            </a:extLst>
          </p:cNvPr>
          <p:cNvSpPr>
            <a:spLocks noGrp="1"/>
          </p:cNvSpPr>
          <p:nvPr>
            <p:ph type="pic" sz="quarter" idx="10"/>
          </p:nvPr>
        </p:nvSpPr>
        <p:spPr/>
      </p:sp>
      <p:sp>
        <p:nvSpPr>
          <p:cNvPr id="3" name="Text Placeholder 2">
            <a:extLst>
              <a:ext uri="{FF2B5EF4-FFF2-40B4-BE49-F238E27FC236}">
                <a16:creationId xmlns:a16="http://schemas.microsoft.com/office/drawing/2014/main" id="{753831EE-8807-4A7F-96A2-4D6EEE2F7932}"/>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F7810CE6-FCBC-46F3-B802-EB55564FEADF}"/>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D3AB8836-37C4-47CB-B246-B179FB91E80E}"/>
              </a:ext>
            </a:extLst>
          </p:cNvPr>
          <p:cNvSpPr>
            <a:spLocks noGrp="1"/>
          </p:cNvSpPr>
          <p:nvPr>
            <p:ph type="title"/>
          </p:nvPr>
        </p:nvSpPr>
        <p:spPr/>
        <p:txBody>
          <a:bodyPr/>
          <a:lstStyle/>
          <a:p>
            <a:r>
              <a:rPr lang="en-US">
                <a:cs typeface="Calibri Light"/>
              </a:rPr>
              <a:t>2 | Methodology</a:t>
            </a:r>
            <a:endParaRPr lang="en-US"/>
          </a:p>
        </p:txBody>
      </p:sp>
    </p:spTree>
    <p:extLst>
      <p:ext uri="{BB962C8B-B14F-4D97-AF65-F5344CB8AC3E}">
        <p14:creationId xmlns:p14="http://schemas.microsoft.com/office/powerpoint/2010/main" val="38208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91731C-F5DB-4294-A401-3C9D27047073}"/>
              </a:ext>
            </a:extLst>
          </p:cNvPr>
          <p:cNvSpPr>
            <a:spLocks noGrp="1"/>
          </p:cNvSpPr>
          <p:nvPr>
            <p:ph type="title"/>
          </p:nvPr>
        </p:nvSpPr>
        <p:spPr>
          <a:xfrm>
            <a:off x="1020175" y="465113"/>
            <a:ext cx="6116320" cy="1435947"/>
          </a:xfrm>
        </p:spPr>
        <p:txBody>
          <a:bodyPr/>
          <a:lstStyle/>
          <a:p>
            <a:r>
              <a:rPr lang="en-CA" sz="4800">
                <a:solidFill>
                  <a:schemeClr val="bg1"/>
                </a:solidFill>
                <a:cs typeface="Calibri Light"/>
              </a:rPr>
              <a:t>EXISTING TECHNIQUES</a:t>
            </a:r>
          </a:p>
        </p:txBody>
      </p:sp>
      <p:sp>
        <p:nvSpPr>
          <p:cNvPr id="4" name="Slide Number Placeholder 3">
            <a:extLst>
              <a:ext uri="{FF2B5EF4-FFF2-40B4-BE49-F238E27FC236}">
                <a16:creationId xmlns:a16="http://schemas.microsoft.com/office/drawing/2014/main" id="{809B690C-B84C-4DBD-B66C-D6BCE4205B86}"/>
              </a:ext>
            </a:extLst>
          </p:cNvPr>
          <p:cNvSpPr>
            <a:spLocks noGrp="1"/>
          </p:cNvSpPr>
          <p:nvPr>
            <p:ph type="sldNum" sz="quarter" idx="12"/>
          </p:nvPr>
        </p:nvSpPr>
        <p:spPr/>
        <p:txBody>
          <a:bodyPr/>
          <a:lstStyle/>
          <a:p>
            <a:fld id="{8C2E478F-E849-4A8C-AF1F-CBCC78A7CBFA}" type="slidenum">
              <a:rPr lang="en-US" dirty="0" smtClean="0"/>
              <a:t>9</a:t>
            </a:fld>
            <a:endParaRPr lang="en-US"/>
          </a:p>
        </p:txBody>
      </p:sp>
      <p:sp>
        <p:nvSpPr>
          <p:cNvPr id="5" name="Text Placeholder 4">
            <a:extLst>
              <a:ext uri="{FF2B5EF4-FFF2-40B4-BE49-F238E27FC236}">
                <a16:creationId xmlns:a16="http://schemas.microsoft.com/office/drawing/2014/main" id="{EFDBBF8E-F3A1-4527-A08A-6B154B2BDBFC}"/>
              </a:ext>
            </a:extLst>
          </p:cNvPr>
          <p:cNvSpPr>
            <a:spLocks noGrp="1"/>
          </p:cNvSpPr>
          <p:nvPr>
            <p:ph type="body" sz="quarter" idx="15"/>
          </p:nvPr>
        </p:nvSpPr>
        <p:spPr>
          <a:xfrm>
            <a:off x="897005" y="1665586"/>
            <a:ext cx="11099798" cy="4137554"/>
          </a:xfrm>
        </p:spPr>
        <p:txBody>
          <a:bodyPr vert="horz" lIns="91440" tIns="45720" rIns="91440" bIns="45720" rtlCol="0" anchor="t">
            <a:noAutofit/>
          </a:bodyPr>
          <a:lstStyle/>
          <a:p>
            <a:r>
              <a:rPr lang="en-CA">
                <a:solidFill>
                  <a:schemeClr val="bg1"/>
                </a:solidFill>
                <a:ea typeface="+mn-lt"/>
                <a:cs typeface="+mn-lt"/>
              </a:rPr>
              <a:t>Computational State-of-the-art (non-ML):</a:t>
            </a:r>
          </a:p>
          <a:p>
            <a:pPr marL="285750" indent="-285750">
              <a:buChar char="•"/>
            </a:pPr>
            <a:r>
              <a:rPr lang="en-CA">
                <a:solidFill>
                  <a:schemeClr val="bg1"/>
                </a:solidFill>
                <a:ea typeface="+mn-lt"/>
                <a:cs typeface="+mn-lt"/>
              </a:rPr>
              <a:t>N-body simulations</a:t>
            </a:r>
          </a:p>
          <a:p>
            <a:r>
              <a:rPr lang="en-CA">
                <a:solidFill>
                  <a:schemeClr val="bg1"/>
                </a:solidFill>
                <a:ea typeface="+mn-lt"/>
                <a:cs typeface="+mn-lt"/>
              </a:rPr>
              <a:t>Traditional ML: </a:t>
            </a:r>
          </a:p>
          <a:p>
            <a:pPr marL="285750" indent="-285750">
              <a:buChar char="•"/>
            </a:pPr>
            <a:r>
              <a:rPr lang="en-CA">
                <a:solidFill>
                  <a:schemeClr val="bg1"/>
                </a:solidFill>
                <a:ea typeface="+mn-lt"/>
                <a:cs typeface="+mn-lt"/>
              </a:rPr>
              <a:t>Gradient-Boosted Tree (GBT, used in previous work)</a:t>
            </a:r>
            <a:endParaRPr lang="en-CA">
              <a:solidFill>
                <a:schemeClr val="bg1"/>
              </a:solidFill>
              <a:cs typeface="Calibri" panose="020F0502020204030204"/>
            </a:endParaRPr>
          </a:p>
          <a:p>
            <a:r>
              <a:rPr lang="en-CA">
                <a:solidFill>
                  <a:schemeClr val="bg1"/>
                </a:solidFill>
                <a:ea typeface="+mn-lt"/>
                <a:cs typeface="+mn-lt"/>
              </a:rPr>
              <a:t>Other works train 3D CNNs to infer global quantities: </a:t>
            </a:r>
            <a:endParaRPr lang="en-US">
              <a:solidFill>
                <a:schemeClr val="bg1"/>
              </a:solidFill>
              <a:ea typeface="+mn-lt"/>
              <a:cs typeface="+mn-lt"/>
            </a:endParaRPr>
          </a:p>
          <a:p>
            <a:pPr marL="285750" indent="-285750">
              <a:buFont typeface="Arial,Sans-Serif" panose="020B0604020202020204" pitchFamily="34" charset="0"/>
              <a:buChar char="•"/>
            </a:pPr>
            <a:r>
              <a:rPr lang="en-CA">
                <a:solidFill>
                  <a:schemeClr val="bg1"/>
                </a:solidFill>
                <a:ea typeface="+mn-lt"/>
                <a:cs typeface="+mn-lt"/>
              </a:rPr>
              <a:t>cosmological parameters, abundance of galaxies, displacement field across the entire simulation at 𝑧 = 0</a:t>
            </a:r>
            <a:endParaRPr lang="en-US">
              <a:solidFill>
                <a:schemeClr val="bg1"/>
              </a:solidFill>
              <a:ea typeface="+mn-lt"/>
              <a:cs typeface="+mn-lt"/>
            </a:endParaRPr>
          </a:p>
          <a:p>
            <a:r>
              <a:rPr lang="en-CA">
                <a:solidFill>
                  <a:schemeClr val="bg1"/>
                </a:solidFill>
                <a:cs typeface="Calibri"/>
              </a:rPr>
              <a:t>or to act as fast N-body surrogates.</a:t>
            </a:r>
          </a:p>
        </p:txBody>
      </p:sp>
      <p:sp>
        <p:nvSpPr>
          <p:cNvPr id="6" name="Footer Placeholder 5">
            <a:extLst>
              <a:ext uri="{FF2B5EF4-FFF2-40B4-BE49-F238E27FC236}">
                <a16:creationId xmlns:a16="http://schemas.microsoft.com/office/drawing/2014/main" id="{926A791B-C355-4766-8D02-77F736365C5E}"/>
              </a:ext>
            </a:extLst>
          </p:cNvPr>
          <p:cNvSpPr>
            <a:spLocks noGrp="1"/>
          </p:cNvSpPr>
          <p:nvPr>
            <p:ph type="ftr" sz="quarter" idx="11"/>
          </p:nvPr>
        </p:nvSpPr>
        <p:spPr>
          <a:xfrm>
            <a:off x="6447930" y="6285740"/>
            <a:ext cx="4114800" cy="365125"/>
          </a:xfrm>
        </p:spPr>
        <p:txBody>
          <a:bodyPr/>
          <a:lstStyle/>
          <a:p>
            <a:r>
              <a:rPr lang="en-US" sz="1800">
                <a:solidFill>
                  <a:schemeClr val="bg1"/>
                </a:solidFill>
              </a:rPr>
              <a:t>2 | Methodology</a:t>
            </a:r>
          </a:p>
        </p:txBody>
      </p:sp>
    </p:spTree>
    <p:extLst>
      <p:ext uri="{BB962C8B-B14F-4D97-AF65-F5344CB8AC3E}">
        <p14:creationId xmlns:p14="http://schemas.microsoft.com/office/powerpoint/2010/main" val="1649363721"/>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3D9F223-918A-45AF-9B53-56AB9E5E2182}">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Tech presentation</Template>
  <Application>Microsoft Office PowerPoint</Application>
  <PresentationFormat>Widescreen</PresentationFormat>
  <Slides>48</Slides>
  <Notes>28</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Deep learning and cosmological structure formation</vt:lpstr>
      <vt:lpstr>PowerPoint Presentation</vt:lpstr>
      <vt:lpstr>1 | Problem statement</vt:lpstr>
      <vt:lpstr>Large-scale structure</vt:lpstr>
      <vt:lpstr>Dark matter</vt:lpstr>
      <vt:lpstr>Structure formation</vt:lpstr>
      <vt:lpstr>The  Data</vt:lpstr>
      <vt:lpstr>2 | Methodology</vt:lpstr>
      <vt:lpstr>EXISTING TECHNIQUES</vt:lpstr>
      <vt:lpstr>This paper</vt:lpstr>
      <vt:lpstr>Architecture</vt:lpstr>
      <vt:lpstr>Architecture</vt:lpstr>
      <vt:lpstr>PowerPoint Presentation</vt:lpstr>
      <vt:lpstr>PowerPoint Presentation</vt:lpstr>
      <vt:lpstr>PowerPoint Presentation</vt:lpstr>
      <vt:lpstr>PowerPoint Presentation</vt:lpstr>
      <vt:lpstr>PowerPoint Presentation</vt:lpstr>
      <vt:lpstr>PowerPoint Presentation</vt:lpstr>
      <vt:lpstr>Architecture</vt:lpstr>
      <vt:lpstr>Architecture</vt:lpstr>
      <vt:lpstr>Architecture</vt:lpstr>
      <vt:lpstr>TRAINING</vt:lpstr>
      <vt:lpstr>TRAINING</vt:lpstr>
      <vt:lpstr>PowerPoint Presentation</vt:lpstr>
      <vt:lpstr>PowerPoint Presentation</vt:lpstr>
      <vt:lpstr>PowerPoint Presentation</vt:lpstr>
      <vt:lpstr>PowerPoint Presentation</vt:lpstr>
      <vt:lpstr>PowerPoint Presentation</vt:lpstr>
      <vt:lpstr>PowerPoint Presentation</vt:lpstr>
      <vt:lpstr>3 | results</vt:lpstr>
      <vt:lpstr>PERFORMANCE </vt:lpstr>
      <vt:lpstr>PERFORMANCE </vt:lpstr>
      <vt:lpstr>PERFORMANCE </vt:lpstr>
      <vt:lpstr>interpretation</vt:lpstr>
      <vt:lpstr>PowerPoint Presentation</vt:lpstr>
      <vt:lpstr>interpretation</vt:lpstr>
      <vt:lpstr>interpretation</vt:lpstr>
      <vt:lpstr>PowerPoint Presentation</vt:lpstr>
      <vt:lpstr>4 | Roadmap</vt:lpstr>
      <vt:lpstr>Code</vt:lpstr>
      <vt:lpstr>Next steps </vt:lpstr>
      <vt:lpstr>workflow</vt:lpstr>
      <vt:lpstr>Extensions</vt:lpstr>
      <vt:lpstr>resources</vt:lpstr>
      <vt:lpstr>Potential setbacks</vt:lpstr>
      <vt:lpstr>PowerPoint Presentation</vt:lpstr>
      <vt:lpstr>THANK YOU</vt:lpstr>
      <vt:lpstr>K-l divergence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cosmological structure formation</dc:title>
  <dc:creator>Finn Dodgson</dc:creator>
  <cp:revision>10</cp:revision>
  <dcterms:created xsi:type="dcterms:W3CDTF">2021-10-19T01:10:00Z</dcterms:created>
  <dcterms:modified xsi:type="dcterms:W3CDTF">2022-06-26T21:46:19Z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